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8" r:id="rId2"/>
    <p:sldId id="262" r:id="rId3"/>
    <p:sldId id="258" r:id="rId4"/>
    <p:sldId id="259" r:id="rId5"/>
    <p:sldId id="260" r:id="rId6"/>
    <p:sldId id="257" r:id="rId7"/>
    <p:sldId id="264" r:id="rId8"/>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94660"/>
  </p:normalViewPr>
  <p:slideViewPr>
    <p:cSldViewPr>
      <p:cViewPr varScale="1">
        <p:scale>
          <a:sx n="68" d="100"/>
          <a:sy n="68" d="100"/>
        </p:scale>
        <p:origin x="-1428"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5659" cy="495936"/>
          </a:xfrm>
          <a:prstGeom prst="rect">
            <a:avLst/>
          </a:prstGeom>
        </p:spPr>
        <p:txBody>
          <a:bodyPr vert="horz" lIns="91001" tIns="45501" rIns="91001" bIns="45501" rtlCol="0"/>
          <a:lstStyle>
            <a:lvl1pPr algn="l">
              <a:defRPr sz="1200"/>
            </a:lvl1pPr>
          </a:lstStyle>
          <a:p>
            <a:endParaRPr kumimoji="1" lang="ja-JP" altLang="en-US"/>
          </a:p>
        </p:txBody>
      </p:sp>
      <p:sp>
        <p:nvSpPr>
          <p:cNvPr id="3" name="日付プレースホルダ 2"/>
          <p:cNvSpPr>
            <a:spLocks noGrp="1"/>
          </p:cNvSpPr>
          <p:nvPr>
            <p:ph type="dt" idx="1"/>
          </p:nvPr>
        </p:nvSpPr>
        <p:spPr>
          <a:xfrm>
            <a:off x="3850443" y="0"/>
            <a:ext cx="2945659" cy="495936"/>
          </a:xfrm>
          <a:prstGeom prst="rect">
            <a:avLst/>
          </a:prstGeom>
        </p:spPr>
        <p:txBody>
          <a:bodyPr vert="horz" lIns="91001" tIns="45501" rIns="91001" bIns="45501" rtlCol="0"/>
          <a:lstStyle>
            <a:lvl1pPr algn="r">
              <a:defRPr sz="1200"/>
            </a:lvl1pPr>
          </a:lstStyle>
          <a:p>
            <a:fld id="{9F2BB700-D04A-4D61-A52A-AF0592F32CA8}" type="datetimeFigureOut">
              <a:rPr kumimoji="1" lang="ja-JP" altLang="en-US" smtClean="0"/>
              <a:t>2017/11/6</a:t>
            </a:fld>
            <a:endParaRPr kumimoji="1" lang="ja-JP" altLang="en-US"/>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001" tIns="45501" rIns="91001" bIns="45501" rtlCol="0" anchor="ctr"/>
          <a:lstStyle/>
          <a:p>
            <a:endParaRPr lang="ja-JP" altLang="en-US"/>
          </a:p>
        </p:txBody>
      </p:sp>
      <p:sp>
        <p:nvSpPr>
          <p:cNvPr id="5" name="ノート プレースホルダ 4"/>
          <p:cNvSpPr>
            <a:spLocks noGrp="1"/>
          </p:cNvSpPr>
          <p:nvPr>
            <p:ph type="body" sz="quarter" idx="3"/>
          </p:nvPr>
        </p:nvSpPr>
        <p:spPr>
          <a:xfrm>
            <a:off x="679768" y="4715351"/>
            <a:ext cx="5438140" cy="4466591"/>
          </a:xfrm>
          <a:prstGeom prst="rect">
            <a:avLst/>
          </a:prstGeom>
        </p:spPr>
        <p:txBody>
          <a:bodyPr vert="horz" lIns="91001" tIns="45501" rIns="91001" bIns="4550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29118"/>
            <a:ext cx="2945659" cy="495935"/>
          </a:xfrm>
          <a:prstGeom prst="rect">
            <a:avLst/>
          </a:prstGeom>
        </p:spPr>
        <p:txBody>
          <a:bodyPr vert="horz" lIns="91001" tIns="45501" rIns="91001" bIns="4550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0443" y="9429118"/>
            <a:ext cx="2945659" cy="495935"/>
          </a:xfrm>
          <a:prstGeom prst="rect">
            <a:avLst/>
          </a:prstGeom>
        </p:spPr>
        <p:txBody>
          <a:bodyPr vert="horz" lIns="91001" tIns="45501" rIns="91001" bIns="45501" rtlCol="0" anchor="b"/>
          <a:lstStyle>
            <a:lvl1pPr algn="r">
              <a:defRPr sz="1200"/>
            </a:lvl1pPr>
          </a:lstStyle>
          <a:p>
            <a:fld id="{77FE3911-FFE8-49C6-A3AB-C162B2E6A8CD}" type="slidenum">
              <a:rPr kumimoji="1" lang="ja-JP" altLang="en-US" smtClean="0"/>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ー 1"/>
          <p:cNvSpPr>
            <a:spLocks noGrp="1" noRot="1" noChangeAspect="1" noTextEdit="1"/>
          </p:cNvSpPr>
          <p:nvPr>
            <p:ph type="sldImg"/>
          </p:nvPr>
        </p:nvSpPr>
        <p:spPr bwMode="auto">
          <a:noFill/>
          <a:ln>
            <a:solidFill>
              <a:srgbClr val="000000"/>
            </a:solidFill>
            <a:miter lim="800000"/>
            <a:headEnd/>
            <a:tailEnd/>
          </a:ln>
        </p:spPr>
      </p:sp>
      <p:sp>
        <p:nvSpPr>
          <p:cNvPr id="8195" name="ノート プレースホルダー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8196" name="スライド番号プレースホルダー 1"/>
          <p:cNvSpPr>
            <a:spLocks noGrp="1"/>
          </p:cNvSpPr>
          <p:nvPr>
            <p:ph type="sldNum" sz="quarter" idx="5"/>
          </p:nvPr>
        </p:nvSpPr>
        <p:spPr bwMode="auto">
          <a:noFill/>
          <a:ln>
            <a:miter lim="800000"/>
            <a:headEnd/>
            <a:tailEnd/>
          </a:ln>
        </p:spPr>
        <p:txBody>
          <a:bodyPr/>
          <a:lstStyle/>
          <a:p>
            <a:fld id="{073CF70A-3009-4A2C-963C-341ADDB1CFD9}" type="slidenum">
              <a:rPr lang="ja-JP" altLang="en-US"/>
              <a:pPr/>
              <a:t>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14973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283831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89039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6942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339150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5844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48978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3592443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211315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402233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BAB1AB-E856-401E-A166-BECF75E04E11}" type="datetimeFigureOut">
              <a:rPr kumimoji="1" lang="ja-JP" altLang="en-US" smtClean="0"/>
              <a:pPr/>
              <a:t>2017/11/6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779401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AB1AB-E856-401E-A166-BECF75E04E11}" type="datetimeFigureOut">
              <a:rPr kumimoji="1" lang="ja-JP" altLang="en-US" smtClean="0"/>
              <a:pPr/>
              <a:t>2017/11/6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5D4EE9-1767-44D0-BFEA-0F99FFDA78F7}" type="slidenum">
              <a:rPr kumimoji="1" lang="ja-JP" altLang="en-US" smtClean="0"/>
              <a:pPr/>
              <a:t>&lt;#&gt;</a:t>
            </a:fld>
            <a:endParaRPr kumimoji="1" lang="ja-JP" altLang="en-US"/>
          </a:p>
        </p:txBody>
      </p:sp>
    </p:spTree>
    <p:extLst>
      <p:ext uri="{BB962C8B-B14F-4D97-AF65-F5344CB8AC3E}">
        <p14:creationId xmlns="" xmlns:p14="http://schemas.microsoft.com/office/powerpoint/2010/main" val="1508672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76375" y="2722563"/>
            <a:ext cx="6588125" cy="1300162"/>
          </a:xfrm>
        </p:spPr>
        <p:txBody>
          <a:bodyPr/>
          <a:lstStyle/>
          <a:p>
            <a:pPr eaLnBrk="1" fontAlgn="auto" hangingPunct="1">
              <a:spcAft>
                <a:spcPts val="0"/>
              </a:spcAft>
              <a:defRPr/>
            </a:pPr>
            <a:r>
              <a:rPr lang="ja-JP" altLang="en-US" sz="4400" dirty="0" smtClean="0"/>
              <a:t>第</a:t>
            </a:r>
            <a:r>
              <a:rPr lang="en-US" altLang="ja-JP" dirty="0" smtClean="0"/>
              <a:t>30</a:t>
            </a:r>
            <a:r>
              <a:rPr lang="ja-JP" altLang="en-US" sz="4400" dirty="0" smtClean="0"/>
              <a:t>回</a:t>
            </a:r>
            <a:r>
              <a:rPr lang="ja-JP" altLang="en-US" sz="4400" dirty="0" smtClean="0"/>
              <a:t>　</a:t>
            </a:r>
            <a:r>
              <a:rPr lang="en-US" altLang="ja-JP" sz="4400" dirty="0" smtClean="0"/>
              <a:t>Assist</a:t>
            </a:r>
            <a:r>
              <a:rPr lang="ja-JP" altLang="en-US" sz="4400" dirty="0" smtClean="0"/>
              <a:t>勉強会</a:t>
            </a:r>
            <a:endParaRPr lang="ja-JP" altLang="en-US" sz="4400" dirty="0"/>
          </a:p>
        </p:txBody>
      </p:sp>
      <p:sp>
        <p:nvSpPr>
          <p:cNvPr id="3" name="サブタイトル 2"/>
          <p:cNvSpPr>
            <a:spLocks noGrp="1"/>
          </p:cNvSpPr>
          <p:nvPr>
            <p:ph type="subTitle" idx="1"/>
          </p:nvPr>
        </p:nvSpPr>
        <p:spPr>
          <a:xfrm>
            <a:off x="1476375" y="4122738"/>
            <a:ext cx="6899275" cy="1295400"/>
          </a:xfrm>
        </p:spPr>
        <p:txBody>
          <a:bodyPr rtlCol="0">
            <a:normAutofit/>
          </a:bodyPr>
          <a:lstStyle/>
          <a:p>
            <a:pPr eaLnBrk="1" fontAlgn="auto" hangingPunct="1">
              <a:buFont typeface="Arial" panose="020B0604020202020204" pitchFamily="34" charset="0"/>
              <a:buNone/>
              <a:defRPr/>
            </a:pPr>
            <a:r>
              <a:rPr lang="ja-JP" altLang="en-US" sz="3200" b="1" dirty="0" smtClean="0"/>
              <a:t>テーマ　</a:t>
            </a:r>
            <a:r>
              <a:rPr lang="ja-JP" altLang="en-US" sz="3200" b="1" dirty="0" smtClean="0"/>
              <a:t>小学生教材のご提案</a:t>
            </a:r>
            <a:endParaRPr lang="en-US" altLang="ja-JP" sz="3200" b="1" dirty="0" smtClean="0"/>
          </a:p>
        </p:txBody>
      </p:sp>
      <p:pic>
        <p:nvPicPr>
          <p:cNvPr id="7172" name="Picture 3" descr="C:\Users\arisawa\Desktop\Resized\アシスト／欧文ロゴ.jpg"/>
          <p:cNvPicPr>
            <a:picLocks noChangeAspect="1" noChangeArrowheads="1"/>
          </p:cNvPicPr>
          <p:nvPr/>
        </p:nvPicPr>
        <p:blipFill>
          <a:blip r:embed="rId3" cstate="print"/>
          <a:srcRect/>
          <a:stretch>
            <a:fillRect/>
          </a:stretch>
        </p:blipFill>
        <p:spPr bwMode="auto">
          <a:xfrm>
            <a:off x="755650" y="674688"/>
            <a:ext cx="7620000" cy="2047875"/>
          </a:xfrm>
          <a:prstGeom prst="rect">
            <a:avLst/>
          </a:prstGeom>
          <a:noFill/>
          <a:ln w="9525">
            <a:noFill/>
            <a:miter lim="800000"/>
            <a:headEnd/>
            <a:tailEnd/>
          </a:ln>
        </p:spPr>
      </p:pic>
      <p:sp>
        <p:nvSpPr>
          <p:cNvPr id="7173" name="スライド番号プレースホルダー 3"/>
          <p:cNvSpPr>
            <a:spLocks noGrp="1"/>
          </p:cNvSpPr>
          <p:nvPr>
            <p:ph type="sldNum" sz="quarter" idx="12"/>
          </p:nvPr>
        </p:nvSpPr>
        <p:spPr bwMode="auto">
          <a:xfrm>
            <a:off x="8347075" y="6237288"/>
            <a:ext cx="520700" cy="365125"/>
          </a:xfrm>
          <a:noFill/>
          <a:ln>
            <a:miter lim="800000"/>
            <a:headEnd/>
            <a:tailEnd/>
          </a:ln>
        </p:spPr>
        <p:txBody>
          <a:bodyPr/>
          <a:lstStyle/>
          <a:p>
            <a:fld id="{FC73A50E-16AA-4804-A9E0-E1DE6D9BCE34}" type="slidenum">
              <a:rPr lang="ja-JP" altLang="en-US"/>
              <a:pPr/>
              <a:t>1</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642910" y="1357298"/>
            <a:ext cx="3786214" cy="1525848"/>
          </a:xfrm>
          <a:ln>
            <a:solidFill>
              <a:schemeClr val="accent1"/>
            </a:solidFill>
          </a:ln>
        </p:spPr>
        <p:txBody>
          <a:bodyPr>
            <a:noAutofit/>
          </a:bodyPr>
          <a:lstStyle/>
          <a:p>
            <a:pPr algn="l"/>
            <a:r>
              <a:rPr lang="ja-JP" altLang="en-US" sz="1800" dirty="0" smtClean="0">
                <a:latin typeface="Meiryo UI" pitchFamily="50" charset="-128"/>
                <a:ea typeface="Meiryo UI" pitchFamily="50" charset="-128"/>
              </a:rPr>
              <a:t>■コンテンツ</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・がくげい「ランドセル」の紹介</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・学習提案</a:t>
            </a:r>
            <a:r>
              <a:rPr kumimoji="1" lang="en-US" altLang="ja-JP" sz="1600" dirty="0" smtClean="0">
                <a:latin typeface="Meiryo UI" pitchFamily="50" charset="-128"/>
                <a:ea typeface="Meiryo UI" pitchFamily="50" charset="-128"/>
              </a:rPr>
              <a:t/>
            </a:r>
            <a:br>
              <a:rPr kumimoji="1" lang="en-US" altLang="ja-JP" sz="1600" dirty="0" smtClean="0">
                <a:latin typeface="Meiryo UI" pitchFamily="50" charset="-128"/>
                <a:ea typeface="Meiryo UI" pitchFamily="50" charset="-128"/>
              </a:rPr>
            </a:br>
            <a:r>
              <a:rPr kumimoji="1" lang="ja-JP" altLang="en-US" sz="1600" dirty="0" smtClean="0"/>
              <a:t>　　　　　　　　　　　　　　　　　　　　　　　　　</a:t>
            </a:r>
            <a:endParaRPr kumimoji="1" lang="ja-JP" altLang="en-US" sz="1400" dirty="0"/>
          </a:p>
        </p:txBody>
      </p:sp>
      <p:sp>
        <p:nvSpPr>
          <p:cNvPr id="3" name="タイトル 1"/>
          <p:cNvSpPr txBox="1">
            <a:spLocks/>
          </p:cNvSpPr>
          <p:nvPr/>
        </p:nvSpPr>
        <p:spPr>
          <a:xfrm>
            <a:off x="4714876" y="3143248"/>
            <a:ext cx="4071998" cy="2857520"/>
          </a:xfrm>
          <a:prstGeom prst="rect">
            <a:avLst/>
          </a:prstGeom>
          <a:ln>
            <a:solidFill>
              <a:schemeClr val="accent1"/>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■ランドセルとは</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・小学生向け　フラッシュを活用した学習ツール</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もとは通信学習教材</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コンセプトは「楽しく自分で学習できるものを」</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授業時間は短め　</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5</a:t>
            </a: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分～</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15</a:t>
            </a: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分</a:t>
            </a:r>
            <a:r>
              <a:rPr kumimoji="1" lang="en-US" altLang="ja-JP" sz="16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6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ja-JP" altLang="en-US" sz="1600" b="0" i="0" u="none" strike="noStrike" kern="1200" cap="none" spc="0" normalizeH="0" baseline="0" noProof="0" dirty="0" smtClean="0">
                <a:ln>
                  <a:noFill/>
                </a:ln>
                <a:solidFill>
                  <a:schemeClr val="tx1"/>
                </a:solidFill>
                <a:effectLst/>
                <a:uLnTx/>
                <a:uFillTx/>
                <a:latin typeface="+mj-lt"/>
                <a:ea typeface="+mj-ea"/>
                <a:cs typeface="+mj-cs"/>
              </a:rPr>
              <a:t>　　　　　　　　　　　　　　　　　　　　　　　　　</a:t>
            </a:r>
            <a:endParaRPr kumimoji="1" lang="ja-JP" altLang="en-US" sz="1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9340" y="116632"/>
            <a:ext cx="3024336" cy="764704"/>
          </a:xfrm>
        </p:spPr>
        <p:txBody>
          <a:bodyPr>
            <a:normAutofit/>
          </a:bodyPr>
          <a:lstStyle/>
          <a:p>
            <a:r>
              <a:rPr kumimoji="1" lang="ja-JP" altLang="en-US" sz="1400" dirty="0" smtClean="0">
                <a:latin typeface="Meiryo UI" pitchFamily="50" charset="-128"/>
                <a:ea typeface="Meiryo UI" pitchFamily="50" charset="-128"/>
              </a:rPr>
              <a:t>■ランドセルシリーズの</a:t>
            </a:r>
            <a:r>
              <a:rPr lang="ja-JP" altLang="en-US" sz="1400" dirty="0" smtClean="0">
                <a:latin typeface="Meiryo UI" pitchFamily="50" charset="-128"/>
                <a:ea typeface="Meiryo UI" pitchFamily="50" charset="-128"/>
              </a:rPr>
              <a:t>特徴</a:t>
            </a:r>
            <a:r>
              <a:rPr lang="en-US" altLang="ja-JP" sz="1400" dirty="0" smtClean="0">
                <a:latin typeface="Meiryo UI" pitchFamily="50" charset="-128"/>
                <a:ea typeface="Meiryo UI" pitchFamily="50" charset="-128"/>
              </a:rPr>
              <a:t/>
            </a:r>
            <a:br>
              <a:rPr lang="en-US" altLang="ja-JP" sz="1400" dirty="0" smtClean="0">
                <a:latin typeface="Meiryo UI" pitchFamily="50" charset="-128"/>
                <a:ea typeface="Meiryo UI" pitchFamily="50" charset="-128"/>
              </a:rPr>
            </a:br>
            <a:r>
              <a:rPr lang="en-US" altLang="ja-JP" sz="1400" dirty="0" smtClean="0">
                <a:latin typeface="Meiryo UI" pitchFamily="50" charset="-128"/>
                <a:ea typeface="Meiryo UI" pitchFamily="50" charset="-128"/>
              </a:rPr>
              <a:t/>
            </a:r>
            <a:br>
              <a:rPr lang="en-US" altLang="ja-JP" sz="1400" dirty="0" smtClean="0">
                <a:latin typeface="Meiryo UI" pitchFamily="50" charset="-128"/>
                <a:ea typeface="Meiryo UI" pitchFamily="50" charset="-128"/>
              </a:rPr>
            </a:br>
            <a:r>
              <a:rPr lang="ja-JP" altLang="en-US" sz="1400" dirty="0" smtClean="0">
                <a:latin typeface="Meiryo UI" pitchFamily="50" charset="-128"/>
                <a:ea typeface="Meiryo UI" pitchFamily="50" charset="-128"/>
              </a:rPr>
              <a:t>　　　●多様なコンテンツ（その１）</a:t>
            </a:r>
            <a:endParaRPr kumimoji="1" lang="ja-JP" altLang="en-US" sz="1400" dirty="0">
              <a:latin typeface="Meiryo UI" pitchFamily="50" charset="-128"/>
              <a:ea typeface="Meiryo UI" pitchFamily="50" charset="-128"/>
            </a:endParaRPr>
          </a:p>
        </p:txBody>
      </p:sp>
      <p:sp>
        <p:nvSpPr>
          <p:cNvPr id="3" name="コンテンツ プレースホルダー 2"/>
          <p:cNvSpPr>
            <a:spLocks noGrp="1"/>
          </p:cNvSpPr>
          <p:nvPr>
            <p:ph idx="1"/>
          </p:nvPr>
        </p:nvSpPr>
        <p:spPr>
          <a:xfrm>
            <a:off x="628473" y="980728"/>
            <a:ext cx="8496944" cy="6021288"/>
          </a:xfrm>
        </p:spPr>
        <p:txBody>
          <a:bodyPr>
            <a:normAutofit/>
          </a:bodyPr>
          <a:lstStyle/>
          <a:p>
            <a:pPr marL="0" indent="0">
              <a:buNone/>
            </a:pPr>
            <a:r>
              <a:rPr lang="ja-JP" altLang="en-US" sz="1400" dirty="0" smtClean="0">
                <a:latin typeface="Meiryo UI" pitchFamily="50" charset="-128"/>
                <a:ea typeface="Meiryo UI" pitchFamily="50" charset="-128"/>
              </a:rPr>
              <a:t>①学習ゲーム</a:t>
            </a:r>
            <a:endParaRPr lang="en-US" altLang="ja-JP" sz="1400" dirty="0" smtClean="0">
              <a:latin typeface="Meiryo UI" pitchFamily="50" charset="-128"/>
              <a:ea typeface="Meiryo UI" pitchFamily="50" charset="-128"/>
            </a:endParaRPr>
          </a:p>
          <a:p>
            <a:pPr marL="0" indent="0">
              <a:buNone/>
            </a:pPr>
            <a:r>
              <a:rPr lang="ja-JP" altLang="en-US" sz="1100" dirty="0" smtClean="0">
                <a:latin typeface="Meiryo UI" pitchFamily="50" charset="-128"/>
                <a:ea typeface="Meiryo UI" pitchFamily="50" charset="-128"/>
              </a:rPr>
              <a:t>　　</a:t>
            </a: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・子供目線の楽しさによりモチベーション（学習意欲）が向上します</a:t>
            </a:r>
            <a:endParaRPr lang="en-US" altLang="ja-JP" sz="1100" dirty="0" smtClean="0">
              <a:latin typeface="Meiryo UI" pitchFamily="50" charset="-128"/>
              <a:ea typeface="Meiryo UI" pitchFamily="50" charset="-128"/>
            </a:endParaRPr>
          </a:p>
          <a:p>
            <a:pPr marL="0" indent="0">
              <a:buNone/>
            </a:pP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　　</a:t>
            </a:r>
            <a:r>
              <a:rPr lang="ja-JP" altLang="en-US" sz="1100" dirty="0">
                <a:latin typeface="Meiryo UI" pitchFamily="50" charset="-128"/>
                <a:ea typeface="Meiryo UI" pitchFamily="50" charset="-128"/>
              </a:rPr>
              <a:t>・</a:t>
            </a:r>
            <a:r>
              <a:rPr lang="ja-JP" altLang="en-US" sz="1100" dirty="0" smtClean="0">
                <a:latin typeface="Meiryo UI" pitchFamily="50" charset="-128"/>
                <a:ea typeface="Meiryo UI" pitchFamily="50" charset="-128"/>
              </a:rPr>
              <a:t>飽きない</a:t>
            </a:r>
            <a:r>
              <a:rPr lang="ja-JP" altLang="en-US" sz="1100" dirty="0">
                <a:latin typeface="Meiryo UI" pitchFamily="50" charset="-128"/>
                <a:ea typeface="Meiryo UI" pitchFamily="50" charset="-128"/>
              </a:rPr>
              <a:t>演出</a:t>
            </a:r>
            <a:r>
              <a:rPr lang="ja-JP" altLang="en-US" sz="1100" dirty="0" smtClean="0">
                <a:latin typeface="Meiryo UI" pitchFamily="50" charset="-128"/>
                <a:ea typeface="Meiryo UI" pitchFamily="50" charset="-128"/>
              </a:rPr>
              <a:t>で学習の継続を可能に</a:t>
            </a:r>
            <a:r>
              <a:rPr lang="ja-JP" altLang="en-US" sz="1100" dirty="0">
                <a:latin typeface="Meiryo UI" pitchFamily="50" charset="-128"/>
                <a:ea typeface="Meiryo UI" pitchFamily="50" charset="-128"/>
              </a:rPr>
              <a:t>します</a:t>
            </a:r>
            <a:endParaRPr lang="en-US" altLang="ja-JP" sz="1100" dirty="0" smtClean="0">
              <a:latin typeface="Meiryo UI" pitchFamily="50" charset="-128"/>
              <a:ea typeface="Meiryo UI" pitchFamily="50" charset="-128"/>
            </a:endParaRPr>
          </a:p>
          <a:p>
            <a:pPr marL="0" indent="0">
              <a:buNone/>
            </a:pP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　　</a:t>
            </a:r>
            <a:r>
              <a:rPr lang="ja-JP" altLang="en-US" sz="1100" dirty="0">
                <a:latin typeface="Meiryo UI" pitchFamily="50" charset="-128"/>
                <a:ea typeface="Meiryo UI" pitchFamily="50" charset="-128"/>
              </a:rPr>
              <a:t>・</a:t>
            </a:r>
            <a:r>
              <a:rPr lang="ja-JP" altLang="en-US" sz="1100" dirty="0" smtClean="0">
                <a:latin typeface="Meiryo UI" pitchFamily="50" charset="-128"/>
                <a:ea typeface="Meiryo UI" pitchFamily="50" charset="-128"/>
              </a:rPr>
              <a:t>クリアによる達成感で、さらにモチベーションが向上します</a:t>
            </a:r>
            <a:endParaRPr lang="en-US" altLang="ja-JP" sz="1100" dirty="0">
              <a:latin typeface="Meiryo UI" pitchFamily="50" charset="-128"/>
              <a:ea typeface="Meiryo UI" pitchFamily="50" charset="-128"/>
            </a:endParaRPr>
          </a:p>
          <a:p>
            <a:pPr marL="0" indent="0">
              <a:buNone/>
            </a:pPr>
            <a:endParaRPr lang="en-US" altLang="ja-JP" sz="1100" dirty="0" smtClean="0">
              <a:latin typeface="Meiryo UI" pitchFamily="50" charset="-128"/>
              <a:ea typeface="Meiryo UI" pitchFamily="50" charset="-128"/>
            </a:endParaRPr>
          </a:p>
          <a:p>
            <a:pPr marL="0" indent="0">
              <a:buNone/>
            </a:pPr>
            <a:r>
              <a:rPr lang="ja-JP" altLang="en-US" sz="1000" dirty="0" smtClean="0">
                <a:latin typeface="Meiryo UI" pitchFamily="50" charset="-128"/>
                <a:ea typeface="Meiryo UI" pitchFamily="50" charset="-128"/>
              </a:rPr>
              <a:t>　　　　　例１：　１年　さんすう　いくつといくつ　　　　　　　　例</a:t>
            </a:r>
            <a:r>
              <a:rPr lang="en-US" altLang="ja-JP" sz="1000" dirty="0" smtClean="0">
                <a:latin typeface="Meiryo UI" pitchFamily="50" charset="-128"/>
                <a:ea typeface="Meiryo UI" pitchFamily="50" charset="-128"/>
              </a:rPr>
              <a:t>2</a:t>
            </a:r>
            <a:r>
              <a:rPr lang="ja-JP" altLang="en-US" sz="1000" dirty="0" smtClean="0">
                <a:latin typeface="Meiryo UI" pitchFamily="50" charset="-128"/>
                <a:ea typeface="Meiryo UI" pitchFamily="50" charset="-128"/>
              </a:rPr>
              <a:t>：　２年　英語　かおパズル　　　　　　　　　　　　　　　例３：　３年　社会　地図記号</a:t>
            </a:r>
            <a:endParaRPr lang="en-US" altLang="ja-JP" sz="1000" dirty="0" smtClean="0">
              <a:latin typeface="Meiryo UI" pitchFamily="50" charset="-128"/>
              <a:ea typeface="Meiryo UI" pitchFamily="50" charset="-128"/>
            </a:endParaRPr>
          </a:p>
          <a:p>
            <a:pPr marL="0" indent="0">
              <a:buNone/>
            </a:pPr>
            <a:r>
              <a:rPr lang="ja-JP" altLang="en-US" sz="1000" dirty="0" smtClean="0">
                <a:latin typeface="Meiryo UI" pitchFamily="50" charset="-128"/>
                <a:ea typeface="Meiryo UI" pitchFamily="50" charset="-128"/>
              </a:rPr>
              <a:t>　　　</a:t>
            </a:r>
            <a:endParaRPr lang="en-US" altLang="ja-JP" sz="1000" dirty="0" smtClean="0">
              <a:latin typeface="Meiryo UI" pitchFamily="50" charset="-128"/>
              <a:ea typeface="Meiryo UI" pitchFamily="50" charset="-128"/>
            </a:endParaRPr>
          </a:p>
          <a:p>
            <a:pPr marL="0" indent="0">
              <a:buNone/>
            </a:pPr>
            <a:r>
              <a:rPr lang="ja-JP" altLang="en-US" sz="1000" dirty="0">
                <a:latin typeface="Meiryo UI" pitchFamily="50" charset="-128"/>
                <a:ea typeface="Meiryo UI" pitchFamily="50" charset="-128"/>
              </a:rPr>
              <a:t>　</a:t>
            </a:r>
            <a:r>
              <a:rPr lang="ja-JP" altLang="en-US" sz="1000" dirty="0" smtClean="0">
                <a:latin typeface="Meiryo UI" pitchFamily="50" charset="-128"/>
                <a:ea typeface="Meiryo UI" pitchFamily="50" charset="-128"/>
              </a:rPr>
              <a:t>　　　　　　　　　　　　　　　　　　　　　　　　　　　　　　　　　　　　　　　</a:t>
            </a:r>
            <a:endParaRPr lang="en-US" altLang="ja-JP" sz="1000" dirty="0" smtClean="0">
              <a:latin typeface="Meiryo UI" pitchFamily="50" charset="-128"/>
              <a:ea typeface="Meiryo UI" pitchFamily="50" charset="-128"/>
            </a:endParaRPr>
          </a:p>
          <a:p>
            <a:pPr marL="0" indent="0">
              <a:buNone/>
            </a:pPr>
            <a:r>
              <a:rPr lang="ja-JP" altLang="en-US" sz="1000" dirty="0">
                <a:latin typeface="Meiryo UI" pitchFamily="50" charset="-128"/>
                <a:ea typeface="Meiryo UI" pitchFamily="50" charset="-128"/>
              </a:rPr>
              <a:t>　</a:t>
            </a:r>
            <a:r>
              <a:rPr lang="ja-JP" altLang="en-US" sz="1000" dirty="0" smtClean="0">
                <a:latin typeface="Meiryo UI" pitchFamily="50" charset="-128"/>
                <a:ea typeface="Meiryo UI" pitchFamily="50" charset="-128"/>
              </a:rPr>
              <a:t>　　　　　　　　　　　　　　　　　　　　　　　　　　</a:t>
            </a:r>
            <a:endParaRPr lang="en-US" altLang="ja-JP" sz="1000" dirty="0" smtClean="0">
              <a:latin typeface="Meiryo UI" pitchFamily="50" charset="-128"/>
              <a:ea typeface="Meiryo UI" pitchFamily="50" charset="-128"/>
            </a:endParaRPr>
          </a:p>
          <a:p>
            <a:pPr marL="0" indent="0">
              <a:buNone/>
            </a:pPr>
            <a:r>
              <a:rPr lang="ja-JP" altLang="en-US" sz="1000" dirty="0">
                <a:latin typeface="Meiryo UI" pitchFamily="50" charset="-128"/>
                <a:ea typeface="Meiryo UI" pitchFamily="50" charset="-128"/>
              </a:rPr>
              <a:t>　</a:t>
            </a:r>
            <a:r>
              <a:rPr lang="ja-JP" altLang="en-US" sz="1000" dirty="0" smtClean="0">
                <a:latin typeface="Meiryo UI" pitchFamily="50" charset="-128"/>
                <a:ea typeface="Meiryo UI" pitchFamily="50" charset="-128"/>
              </a:rPr>
              <a:t>　　　　　　　　　　　　　　　　　　　　　　　　　　　　　　　　　　　　　　　　　　　　　　　　　　　　　　　　　　　　　　　　　　　　　　　　　　　</a:t>
            </a:r>
            <a:endParaRPr lang="en-US" altLang="ja-JP" sz="1000" dirty="0" smtClean="0">
              <a:latin typeface="Meiryo UI" pitchFamily="50" charset="-128"/>
              <a:ea typeface="Meiryo UI" pitchFamily="50" charset="-128"/>
            </a:endParaRPr>
          </a:p>
          <a:p>
            <a:pPr marL="0" indent="0">
              <a:buNone/>
            </a:pPr>
            <a:r>
              <a:rPr lang="ja-JP" altLang="en-US" sz="1000" dirty="0">
                <a:latin typeface="Meiryo UI" pitchFamily="50" charset="-128"/>
                <a:ea typeface="Meiryo UI" pitchFamily="50" charset="-128"/>
              </a:rPr>
              <a:t>　</a:t>
            </a:r>
            <a:r>
              <a:rPr lang="ja-JP" altLang="en-US" sz="1000" dirty="0" smtClean="0">
                <a:latin typeface="Meiryo UI" pitchFamily="50" charset="-128"/>
                <a:ea typeface="Meiryo UI" pitchFamily="50" charset="-128"/>
              </a:rPr>
              <a:t>　　　　　　　</a:t>
            </a:r>
            <a:endParaRPr lang="en-US" altLang="ja-JP" sz="1000" dirty="0">
              <a:latin typeface="Meiryo UI" pitchFamily="50" charset="-128"/>
              <a:ea typeface="Meiryo UI" pitchFamily="50" charset="-128"/>
            </a:endParaRPr>
          </a:p>
          <a:p>
            <a:pPr marL="0" indent="0">
              <a:buNone/>
            </a:pPr>
            <a:r>
              <a:rPr lang="ja-JP" altLang="en-US" sz="1100" dirty="0" smtClean="0">
                <a:latin typeface="Meiryo UI" pitchFamily="50" charset="-128"/>
                <a:ea typeface="Meiryo UI" pitchFamily="50" charset="-128"/>
              </a:rPr>
              <a:t>　　　　　</a:t>
            </a:r>
            <a:endParaRPr lang="en-US" altLang="ja-JP" sz="1100" dirty="0">
              <a:latin typeface="Meiryo UI" pitchFamily="50" charset="-128"/>
              <a:ea typeface="Meiryo UI" pitchFamily="50" charset="-128"/>
            </a:endParaRPr>
          </a:p>
          <a:p>
            <a:pPr marL="0" indent="0">
              <a:buNone/>
            </a:pP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　　　　　　</a:t>
            </a:r>
            <a:r>
              <a:rPr lang="ja-JP" altLang="en-US" sz="1000" dirty="0" smtClean="0">
                <a:latin typeface="Meiryo UI" pitchFamily="50" charset="-128"/>
                <a:ea typeface="Meiryo UI" pitchFamily="50" charset="-128"/>
              </a:rPr>
              <a:t>視覚的に計算の構造がわかる　　　　　　　　福笑いの要領で顔パーツの英単語を学ぶ　　　　　　　　　地図記号を当てるゲーム　　　　　　　　　　　</a:t>
            </a:r>
            <a:endParaRPr lang="en-US" altLang="ja-JP" sz="1000" dirty="0" smtClean="0">
              <a:latin typeface="Meiryo UI" pitchFamily="50" charset="-128"/>
              <a:ea typeface="Meiryo UI" pitchFamily="50" charset="-128"/>
            </a:endParaRPr>
          </a:p>
          <a:p>
            <a:pPr marL="0" indent="0">
              <a:buNone/>
            </a:pPr>
            <a:endParaRPr lang="en-US" altLang="ja-JP" sz="1200" dirty="0">
              <a:latin typeface="Meiryo UI" pitchFamily="50" charset="-128"/>
              <a:ea typeface="Meiryo UI" pitchFamily="50" charset="-128"/>
            </a:endParaRPr>
          </a:p>
          <a:p>
            <a:pPr marL="0" indent="0">
              <a:buNone/>
            </a:pPr>
            <a:r>
              <a:rPr lang="ja-JP" altLang="en-US" sz="1400" dirty="0" smtClean="0">
                <a:latin typeface="Meiryo UI" pitchFamily="50" charset="-128"/>
                <a:ea typeface="Meiryo UI" pitchFamily="50" charset="-128"/>
              </a:rPr>
              <a:t>②解説アニメーション・動画</a:t>
            </a:r>
            <a:endParaRPr lang="en-US" altLang="ja-JP" sz="1400" dirty="0">
              <a:latin typeface="Meiryo UI" pitchFamily="50" charset="-128"/>
              <a:ea typeface="Meiryo UI" pitchFamily="50" charset="-128"/>
            </a:endParaRPr>
          </a:p>
          <a:p>
            <a:pPr marL="0" indent="0">
              <a:buNone/>
            </a:pPr>
            <a:r>
              <a:rPr lang="ja-JP" altLang="en-US" sz="1100" dirty="0" smtClean="0">
                <a:latin typeface="Meiryo UI" pitchFamily="50" charset="-128"/>
                <a:ea typeface="Meiryo UI" pitchFamily="50" charset="-128"/>
              </a:rPr>
              <a:t>　　　・子供の身近な話題から導入するので学習に馴染みやすい効果があります</a:t>
            </a:r>
            <a:endParaRPr lang="en-US" altLang="ja-JP" sz="1100" dirty="0" smtClean="0">
              <a:latin typeface="Meiryo UI" pitchFamily="50" charset="-128"/>
              <a:ea typeface="Meiryo UI" pitchFamily="50" charset="-128"/>
            </a:endParaRPr>
          </a:p>
          <a:p>
            <a:pPr marL="0" indent="0">
              <a:buNone/>
            </a:pP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　　・基本的な項目を詳しく丁寧に解説するので理解がしやすくなります</a:t>
            </a:r>
            <a:endParaRPr lang="en-US" altLang="ja-JP" sz="1100" dirty="0" smtClean="0">
              <a:latin typeface="Meiryo UI" pitchFamily="50" charset="-128"/>
              <a:ea typeface="Meiryo UI" pitchFamily="50" charset="-128"/>
            </a:endParaRPr>
          </a:p>
          <a:p>
            <a:pPr marL="0" indent="0">
              <a:buNone/>
            </a:pPr>
            <a:r>
              <a:rPr lang="ja-JP" altLang="en-US" sz="1100" dirty="0">
                <a:latin typeface="Meiryo UI" pitchFamily="50" charset="-128"/>
                <a:ea typeface="Meiryo UI" pitchFamily="50" charset="-128"/>
              </a:rPr>
              <a:t>　</a:t>
            </a:r>
            <a:r>
              <a:rPr lang="ja-JP" altLang="en-US" sz="1100" dirty="0" smtClean="0">
                <a:latin typeface="Meiryo UI" pitchFamily="50" charset="-128"/>
                <a:ea typeface="Meiryo UI" pitchFamily="50" charset="-128"/>
              </a:rPr>
              <a:t>　　・確認のドリルやゲームもあるので学習内容が定着します</a:t>
            </a:r>
            <a:endParaRPr lang="en-US" altLang="ja-JP" sz="1100" dirty="0" smtClean="0">
              <a:latin typeface="Meiryo UI" pitchFamily="50" charset="-128"/>
              <a:ea typeface="Meiryo UI" pitchFamily="50" charset="-128"/>
            </a:endParaRPr>
          </a:p>
          <a:p>
            <a:pPr marL="0" indent="0">
              <a:buNone/>
            </a:pPr>
            <a:endParaRPr lang="en-US" altLang="ja-JP" sz="1000" dirty="0">
              <a:latin typeface="Meiryo UI" pitchFamily="50" charset="-128"/>
              <a:ea typeface="Meiryo UI" pitchFamily="50" charset="-128"/>
            </a:endParaRPr>
          </a:p>
          <a:p>
            <a:pPr marL="0" indent="0">
              <a:buNone/>
            </a:pPr>
            <a:r>
              <a:rPr lang="ja-JP" altLang="en-US" sz="1000" dirty="0" smtClean="0">
                <a:latin typeface="Meiryo UI" pitchFamily="50" charset="-128"/>
                <a:ea typeface="Meiryo UI" pitchFamily="50" charset="-128"/>
              </a:rPr>
              <a:t>　　　　　例４：　６年　理科　消化と吸収　　　　　　　　　　　　例５：　６年　算数　分数の割り算　　　　　　　　　　　　　　例６：　３年　体育　マット運動</a:t>
            </a:r>
            <a:endParaRPr lang="en-US" altLang="ja-JP" sz="1000" dirty="0" smtClean="0">
              <a:latin typeface="Meiryo UI" pitchFamily="50" charset="-128"/>
              <a:ea typeface="Meiryo UI" pitchFamily="50" charset="-128"/>
            </a:endParaRPr>
          </a:p>
          <a:p>
            <a:pPr marL="0" indent="0">
              <a:buNone/>
            </a:pPr>
            <a:endParaRPr lang="en-US" altLang="ja-JP" sz="2000" dirty="0">
              <a:latin typeface="Meiryo UI" pitchFamily="50" charset="-128"/>
              <a:ea typeface="Meiryo UI" pitchFamily="50" charset="-128"/>
            </a:endParaRPr>
          </a:p>
          <a:p>
            <a:pPr marL="0" indent="0">
              <a:buNone/>
            </a:pPr>
            <a:endParaRPr lang="en-US" altLang="ja-JP" sz="2000" dirty="0" smtClean="0">
              <a:latin typeface="Meiryo UI" pitchFamily="50" charset="-128"/>
              <a:ea typeface="Meiryo UI" pitchFamily="50" charset="-128"/>
            </a:endParaRPr>
          </a:p>
          <a:p>
            <a:pPr marL="0" indent="0">
              <a:buNone/>
            </a:pPr>
            <a:endParaRPr lang="en-US" altLang="ja-JP" sz="2000" dirty="0">
              <a:latin typeface="Meiryo UI" pitchFamily="50" charset="-128"/>
              <a:ea typeface="Meiryo UI" pitchFamily="50" charset="-128"/>
            </a:endParaRPr>
          </a:p>
          <a:p>
            <a:pPr marL="0" indent="0">
              <a:buNone/>
            </a:pPr>
            <a:endParaRPr lang="en-US" altLang="ja-JP" sz="1100" dirty="0" smtClean="0">
              <a:latin typeface="Meiryo UI" pitchFamily="50" charset="-128"/>
              <a:ea typeface="Meiryo UI" pitchFamily="50" charset="-128"/>
            </a:endParaRPr>
          </a:p>
          <a:p>
            <a:pPr marL="0" indent="0">
              <a:buNone/>
            </a:pPr>
            <a:r>
              <a:rPr lang="ja-JP" altLang="en-US" sz="1100" dirty="0" smtClean="0">
                <a:latin typeface="Meiryo UI" pitchFamily="50" charset="-128"/>
                <a:ea typeface="Meiryo UI" pitchFamily="50" charset="-128"/>
              </a:rPr>
              <a:t>　　　　　　　体</a:t>
            </a:r>
            <a:r>
              <a:rPr lang="ja-JP" altLang="en-US" sz="1100" dirty="0">
                <a:latin typeface="Meiryo UI" pitchFamily="50" charset="-128"/>
                <a:ea typeface="Meiryo UI" pitchFamily="50" charset="-128"/>
              </a:rPr>
              <a:t>の</a:t>
            </a:r>
            <a:r>
              <a:rPr lang="ja-JP" altLang="en-US" sz="1000" dirty="0" smtClean="0">
                <a:latin typeface="Meiryo UI" pitchFamily="50" charset="-128"/>
                <a:ea typeface="Meiryo UI" pitchFamily="50" charset="-128"/>
              </a:rPr>
              <a:t>メカニズムをアニメで説明　　　　　　　　　難解な分数の割り算の解説　　　　　　　　　　　　　　　　　動画と連続写真で動きを</a:t>
            </a:r>
            <a:r>
              <a:rPr lang="ja-JP" altLang="en-US" sz="1000" dirty="0">
                <a:latin typeface="Meiryo UI" pitchFamily="50" charset="-128"/>
                <a:ea typeface="Meiryo UI" pitchFamily="50" charset="-128"/>
              </a:rPr>
              <a:t>解説</a:t>
            </a:r>
          </a:p>
        </p:txBody>
      </p:sp>
      <p:pic>
        <p:nvPicPr>
          <p:cNvPr id="4" name="図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15863" y="2276872"/>
            <a:ext cx="1943970" cy="1092950"/>
          </a:xfrm>
          <a:prstGeom prst="rect">
            <a:avLst/>
          </a:prstGeom>
        </p:spPr>
      </p:pic>
      <p:pic>
        <p:nvPicPr>
          <p:cNvPr id="7" name="図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63657" y="5017827"/>
            <a:ext cx="2048381" cy="1151652"/>
          </a:xfrm>
          <a:prstGeom prst="rect">
            <a:avLst/>
          </a:prstGeom>
        </p:spPr>
      </p:pic>
      <p:pic>
        <p:nvPicPr>
          <p:cNvPr id="5" name="図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644955" y="2272613"/>
            <a:ext cx="1872208" cy="1052603"/>
          </a:xfrm>
          <a:prstGeom prst="rect">
            <a:avLst/>
          </a:prstGeom>
        </p:spPr>
      </p:pic>
      <p:pic>
        <p:nvPicPr>
          <p:cNvPr id="6" name="図 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460105" y="2325456"/>
            <a:ext cx="1771142" cy="995782"/>
          </a:xfrm>
          <a:prstGeom prst="rect">
            <a:avLst/>
          </a:prstGeom>
        </p:spPr>
      </p:pic>
      <p:pic>
        <p:nvPicPr>
          <p:cNvPr id="8" name="図 7"/>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644955" y="5144265"/>
            <a:ext cx="1944216" cy="1093088"/>
          </a:xfrm>
          <a:prstGeom prst="rect">
            <a:avLst/>
          </a:prstGeom>
        </p:spPr>
      </p:pic>
      <p:pic>
        <p:nvPicPr>
          <p:cNvPr id="9" name="図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460105" y="5144265"/>
            <a:ext cx="1771142" cy="995781"/>
          </a:xfrm>
          <a:prstGeom prst="rect">
            <a:avLst/>
          </a:prstGeom>
        </p:spPr>
      </p:pic>
    </p:spTree>
    <p:extLst>
      <p:ext uri="{BB962C8B-B14F-4D97-AF65-F5344CB8AC3E}">
        <p14:creationId xmlns="" xmlns:p14="http://schemas.microsoft.com/office/powerpoint/2010/main" val="2827015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884" y="260648"/>
            <a:ext cx="2826325" cy="720080"/>
          </a:xfrm>
        </p:spPr>
        <p:txBody>
          <a:bodyPr>
            <a:noAutofit/>
          </a:bodyPr>
          <a:lstStyle/>
          <a:p>
            <a:r>
              <a:rPr lang="ja-JP" altLang="en-US" sz="1400" dirty="0">
                <a:latin typeface="Meiryo UI" pitchFamily="50" charset="-128"/>
                <a:ea typeface="Meiryo UI" pitchFamily="50" charset="-128"/>
              </a:rPr>
              <a:t>■ランドセルシリーズの</a:t>
            </a:r>
            <a:r>
              <a:rPr lang="ja-JP" altLang="en-US" sz="1400" dirty="0" smtClean="0">
                <a:latin typeface="Meiryo UI" pitchFamily="50" charset="-128"/>
                <a:ea typeface="Meiryo UI" pitchFamily="50" charset="-128"/>
              </a:rPr>
              <a:t>特徴</a:t>
            </a:r>
            <a:r>
              <a:rPr lang="en-US" altLang="ja-JP" sz="1400" dirty="0" smtClean="0">
                <a:latin typeface="Meiryo UI" pitchFamily="50" charset="-128"/>
                <a:ea typeface="Meiryo UI" pitchFamily="50" charset="-128"/>
              </a:rPr>
              <a:t/>
            </a:r>
            <a:br>
              <a:rPr lang="en-US" altLang="ja-JP" sz="1400" dirty="0" smtClean="0">
                <a:latin typeface="Meiryo UI" pitchFamily="50" charset="-128"/>
                <a:ea typeface="Meiryo UI" pitchFamily="50" charset="-128"/>
              </a:rPr>
            </a:br>
            <a:r>
              <a:rPr lang="en-US" altLang="ja-JP" sz="1400" dirty="0">
                <a:latin typeface="Meiryo UI" pitchFamily="50" charset="-128"/>
                <a:ea typeface="Meiryo UI" pitchFamily="50" charset="-128"/>
              </a:rPr>
              <a:t/>
            </a:r>
            <a:br>
              <a:rPr lang="en-US" altLang="ja-JP" sz="1400" dirty="0">
                <a:latin typeface="Meiryo UI" pitchFamily="50" charset="-128"/>
                <a:ea typeface="Meiryo UI" pitchFamily="50" charset="-128"/>
              </a:rPr>
            </a:br>
            <a:r>
              <a:rPr lang="ja-JP" altLang="en-US" sz="1400" dirty="0">
                <a:latin typeface="Meiryo UI" pitchFamily="50" charset="-128"/>
                <a:ea typeface="Meiryo UI" pitchFamily="50" charset="-128"/>
              </a:rPr>
              <a:t>　　　●多様なコンテンツ（</a:t>
            </a:r>
            <a:r>
              <a:rPr lang="ja-JP" altLang="en-US" sz="1400" dirty="0" smtClean="0">
                <a:latin typeface="Meiryo UI" pitchFamily="50" charset="-128"/>
                <a:ea typeface="Meiryo UI" pitchFamily="50" charset="-128"/>
              </a:rPr>
              <a:t>その２）</a:t>
            </a:r>
            <a:endParaRPr kumimoji="1" lang="ja-JP" altLang="en-US" sz="1400" dirty="0">
              <a:latin typeface="Meiryo UI" pitchFamily="50" charset="-128"/>
              <a:ea typeface="Meiryo UI" pitchFamily="50" charset="-128"/>
            </a:endParaRPr>
          </a:p>
        </p:txBody>
      </p:sp>
      <p:sp>
        <p:nvSpPr>
          <p:cNvPr id="3" name="コンテンツ プレースホルダー 2"/>
          <p:cNvSpPr>
            <a:spLocks noGrp="1"/>
          </p:cNvSpPr>
          <p:nvPr>
            <p:ph idx="1"/>
          </p:nvPr>
        </p:nvSpPr>
        <p:spPr>
          <a:xfrm>
            <a:off x="575048" y="1124744"/>
            <a:ext cx="8568952" cy="5400600"/>
          </a:xfrm>
        </p:spPr>
        <p:txBody>
          <a:bodyPr>
            <a:normAutofit fontScale="40000" lnSpcReduction="20000"/>
          </a:bodyPr>
          <a:lstStyle/>
          <a:p>
            <a:pPr marL="0" indent="0">
              <a:buNone/>
            </a:pPr>
            <a:r>
              <a:rPr lang="ja-JP" altLang="en-US" sz="3500" dirty="0" smtClean="0">
                <a:latin typeface="Meiryo UI" pitchFamily="50" charset="-128"/>
                <a:ea typeface="Meiryo UI" pitchFamily="50" charset="-128"/>
              </a:rPr>
              <a:t>③シミュレーション</a:t>
            </a:r>
            <a:endParaRPr lang="en-US" altLang="ja-JP" sz="35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dirty="0" smtClean="0">
                <a:latin typeface="Meiryo UI" pitchFamily="50" charset="-128"/>
                <a:ea typeface="Meiryo UI" pitchFamily="50" charset="-128"/>
              </a:rPr>
              <a:t> 　</a:t>
            </a:r>
            <a:r>
              <a:rPr lang="ja-JP" altLang="en-US" sz="2800" dirty="0" smtClean="0">
                <a:latin typeface="Meiryo UI" pitchFamily="50" charset="-128"/>
                <a:ea typeface="Meiryo UI" pitchFamily="50" charset="-128"/>
              </a:rPr>
              <a:t>・実現実演が難しい項目を</a:t>
            </a:r>
            <a:r>
              <a:rPr lang="en-US" altLang="ja-JP" sz="2800" dirty="0" smtClean="0">
                <a:latin typeface="Meiryo UI" pitchFamily="50" charset="-128"/>
                <a:ea typeface="Meiryo UI" pitchFamily="50" charset="-128"/>
              </a:rPr>
              <a:t>PC</a:t>
            </a:r>
            <a:r>
              <a:rPr lang="ja-JP" altLang="en-US" sz="2800" dirty="0" smtClean="0">
                <a:latin typeface="Meiryo UI" pitchFamily="50" charset="-128"/>
                <a:ea typeface="Meiryo UI" pitchFamily="50" charset="-128"/>
              </a:rPr>
              <a:t>で再現し実感を伴った理解を得ることができます</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a:t>
            </a:r>
            <a:r>
              <a:rPr lang="ja-JP" altLang="en-US" sz="2800" dirty="0">
                <a:latin typeface="Meiryo UI" pitchFamily="50" charset="-128"/>
                <a:ea typeface="Meiryo UI" pitchFamily="50" charset="-128"/>
              </a:rPr>
              <a:t>印象</a:t>
            </a:r>
            <a:r>
              <a:rPr lang="ja-JP" altLang="en-US" sz="2800" dirty="0" smtClean="0">
                <a:latin typeface="Meiryo UI" pitchFamily="50" charset="-128"/>
                <a:ea typeface="Meiryo UI" pitchFamily="50" charset="-128"/>
              </a:rPr>
              <a:t>に残る映像等で確かな知識の定着が可能になります</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・実験等</a:t>
            </a:r>
            <a:r>
              <a:rPr lang="ja-JP" altLang="en-US" sz="2800" dirty="0">
                <a:latin typeface="Meiryo UI" pitchFamily="50" charset="-128"/>
                <a:ea typeface="Meiryo UI" pitchFamily="50" charset="-128"/>
              </a:rPr>
              <a:t>の</a:t>
            </a:r>
            <a:r>
              <a:rPr lang="ja-JP" altLang="en-US" sz="2800" dirty="0" smtClean="0">
                <a:latin typeface="Meiryo UI" pitchFamily="50" charset="-128"/>
                <a:ea typeface="Meiryo UI" pitchFamily="50" charset="-128"/>
              </a:rPr>
              <a:t>意味目的が明確にわかります</a:t>
            </a:r>
            <a:endParaRPr lang="en-US" altLang="ja-JP" sz="2800" dirty="0">
              <a:latin typeface="Meiryo UI" pitchFamily="50" charset="-128"/>
              <a:ea typeface="Meiryo UI" pitchFamily="50" charset="-128"/>
            </a:endParaRPr>
          </a:p>
          <a:p>
            <a:pPr marL="0" indent="0">
              <a:buNone/>
            </a:pPr>
            <a:endParaRPr lang="en-US" altLang="ja-JP" dirty="0">
              <a:latin typeface="Meiryo UI" pitchFamily="50" charset="-128"/>
              <a:ea typeface="Meiryo UI" pitchFamily="50" charset="-128"/>
            </a:endParaRPr>
          </a:p>
          <a:p>
            <a:pPr marL="0" indent="0">
              <a:buNone/>
            </a:pPr>
            <a:r>
              <a:rPr lang="ja-JP" altLang="en-US" sz="2400" dirty="0" smtClean="0">
                <a:latin typeface="Meiryo UI" pitchFamily="50" charset="-128"/>
                <a:ea typeface="Meiryo UI" pitchFamily="50" charset="-128"/>
              </a:rPr>
              <a:t>　　　例７：　４年　</a:t>
            </a:r>
            <a:r>
              <a:rPr lang="ja-JP" altLang="en-US" sz="2400" dirty="0">
                <a:latin typeface="Meiryo UI" pitchFamily="50" charset="-128"/>
                <a:ea typeface="Meiryo UI" pitchFamily="50" charset="-128"/>
              </a:rPr>
              <a:t>理科</a:t>
            </a:r>
            <a:r>
              <a:rPr lang="ja-JP" altLang="en-US" sz="2400" dirty="0" smtClean="0">
                <a:latin typeface="Meiryo UI" pitchFamily="50" charset="-128"/>
                <a:ea typeface="Meiryo UI" pitchFamily="50" charset="-128"/>
              </a:rPr>
              <a:t>　</a:t>
            </a:r>
            <a:r>
              <a:rPr lang="ja-JP" altLang="en-US" sz="2400" dirty="0">
                <a:latin typeface="Meiryo UI" pitchFamily="50" charset="-128"/>
                <a:ea typeface="Meiryo UI" pitchFamily="50" charset="-128"/>
              </a:rPr>
              <a:t>電気</a:t>
            </a:r>
            <a:r>
              <a:rPr lang="ja-JP" altLang="en-US" sz="2400" dirty="0" smtClean="0">
                <a:latin typeface="Meiryo UI" pitchFamily="50" charset="-128"/>
                <a:ea typeface="Meiryo UI" pitchFamily="50" charset="-128"/>
              </a:rPr>
              <a:t>のはたらき　　　　　　　　　　　例８：　４年　社会　消防の仕事　　　　　　　　　　　　　　　例９：　６年　音楽　オーケストラ</a:t>
            </a:r>
            <a:endParaRPr lang="en-US" altLang="ja-JP" sz="2400" dirty="0">
              <a:latin typeface="Meiryo UI" pitchFamily="50" charset="-128"/>
              <a:ea typeface="Meiryo UI" pitchFamily="50" charset="-128"/>
            </a:endParaRPr>
          </a:p>
          <a:p>
            <a:pPr marL="0" indent="0">
              <a:buNone/>
            </a:pPr>
            <a:r>
              <a:rPr lang="ja-JP" altLang="en-US" sz="2400" dirty="0">
                <a:latin typeface="Meiryo UI" pitchFamily="50" charset="-128"/>
                <a:ea typeface="Meiryo UI" pitchFamily="50" charset="-128"/>
              </a:rPr>
              <a:t>　　　</a:t>
            </a:r>
            <a:endParaRPr lang="en-US" altLang="ja-JP" sz="2400" dirty="0">
              <a:latin typeface="Meiryo UI" pitchFamily="50" charset="-128"/>
              <a:ea typeface="Meiryo UI" pitchFamily="50" charset="-128"/>
            </a:endParaRPr>
          </a:p>
          <a:p>
            <a:pPr marL="0" indent="0">
              <a:buNone/>
            </a:pPr>
            <a:r>
              <a:rPr lang="ja-JP" altLang="en-US" sz="2400" dirty="0">
                <a:latin typeface="Meiryo UI" pitchFamily="50" charset="-128"/>
                <a:ea typeface="Meiryo UI" pitchFamily="50" charset="-128"/>
              </a:rPr>
              <a:t>　　　　　　　　　　　　　　　　　　　　　　　　　　　　　　　　　　　　　　　　</a:t>
            </a:r>
            <a:endParaRPr lang="en-US" altLang="ja-JP" sz="2400" dirty="0">
              <a:latin typeface="Meiryo UI" pitchFamily="50" charset="-128"/>
              <a:ea typeface="Meiryo UI" pitchFamily="50" charset="-128"/>
            </a:endParaRPr>
          </a:p>
          <a:p>
            <a:pPr marL="0" indent="0">
              <a:buNone/>
            </a:pPr>
            <a:r>
              <a:rPr lang="ja-JP" altLang="en-US" sz="2400" dirty="0">
                <a:latin typeface="Meiryo UI" pitchFamily="50" charset="-128"/>
                <a:ea typeface="Meiryo UI" pitchFamily="50" charset="-128"/>
              </a:rPr>
              <a:t>　　　　　　　　　　　　　　　　　　　　　　　　　　　</a:t>
            </a:r>
            <a:endParaRPr lang="en-US" altLang="ja-JP" sz="2400" dirty="0">
              <a:latin typeface="Meiryo UI" pitchFamily="50" charset="-128"/>
              <a:ea typeface="Meiryo UI" pitchFamily="50" charset="-128"/>
            </a:endParaRPr>
          </a:p>
          <a:p>
            <a:pPr marL="0" indent="0">
              <a:buNone/>
            </a:pPr>
            <a:r>
              <a:rPr lang="ja-JP" altLang="en-US" sz="2400" dirty="0">
                <a:latin typeface="Meiryo UI" pitchFamily="50" charset="-128"/>
                <a:ea typeface="Meiryo UI" pitchFamily="50" charset="-128"/>
              </a:rPr>
              <a:t>　　　　　　　　　　　　　　　　　　　　　　　　　　　　　　　　　　　　　　　　　　　　　　　　　　　　　　　　　　　　　　　　　　　　　　　　　　　　</a:t>
            </a:r>
            <a:endParaRPr lang="en-US" altLang="ja-JP" sz="2400" dirty="0">
              <a:latin typeface="Meiryo UI" pitchFamily="50" charset="-128"/>
              <a:ea typeface="Meiryo UI" pitchFamily="50" charset="-128"/>
            </a:endParaRPr>
          </a:p>
          <a:p>
            <a:pPr marL="0" indent="0">
              <a:buNone/>
            </a:pPr>
            <a:r>
              <a:rPr lang="ja-JP" altLang="en-US" sz="2400" dirty="0">
                <a:latin typeface="Meiryo UI" pitchFamily="50" charset="-128"/>
                <a:ea typeface="Meiryo UI" pitchFamily="50" charset="-128"/>
              </a:rPr>
              <a:t>　　　　　　　　</a:t>
            </a:r>
            <a:endParaRPr lang="en-US" altLang="ja-JP" sz="24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sz="2400" dirty="0">
                <a:latin typeface="Meiryo UI" pitchFamily="50" charset="-128"/>
                <a:ea typeface="Meiryo UI" pitchFamily="50" charset="-128"/>
              </a:rPr>
              <a:t>電気</a:t>
            </a:r>
            <a:r>
              <a:rPr lang="ja-JP" altLang="en-US" sz="2400" dirty="0" smtClean="0">
                <a:latin typeface="Meiryo UI" pitchFamily="50" charset="-128"/>
                <a:ea typeface="Meiryo UI" pitchFamily="50" charset="-128"/>
              </a:rPr>
              <a:t>回路の仕組みを学習</a:t>
            </a:r>
            <a:r>
              <a:rPr lang="ja-JP" altLang="en-US" sz="2400" dirty="0">
                <a:latin typeface="Meiryo UI" pitchFamily="50" charset="-128"/>
                <a:ea typeface="Meiryo UI" pitchFamily="50" charset="-128"/>
              </a:rPr>
              <a:t> </a:t>
            </a:r>
            <a:r>
              <a:rPr lang="ja-JP" altLang="en-US" sz="2400" dirty="0" smtClean="0">
                <a:latin typeface="Meiryo UI" pitchFamily="50" charset="-128"/>
                <a:ea typeface="Meiryo UI" pitchFamily="50" charset="-128"/>
              </a:rPr>
              <a:t>           </a:t>
            </a:r>
            <a:r>
              <a:rPr lang="ja-JP" altLang="en-US" sz="2400" dirty="0">
                <a:latin typeface="Meiryo UI" pitchFamily="50" charset="-128"/>
                <a:ea typeface="Meiryo UI" pitchFamily="50" charset="-128"/>
              </a:rPr>
              <a:t>　　　　　　火災</a:t>
            </a:r>
            <a:r>
              <a:rPr lang="ja-JP" altLang="en-US" sz="2400" dirty="0" smtClean="0">
                <a:latin typeface="Meiryo UI" pitchFamily="50" charset="-128"/>
                <a:ea typeface="Meiryo UI" pitchFamily="50" charset="-128"/>
              </a:rPr>
              <a:t>時の消防を動画でリアルに再現</a:t>
            </a:r>
            <a:r>
              <a:rPr lang="ja-JP" altLang="en-US" sz="2400" dirty="0">
                <a:latin typeface="Meiryo UI" pitchFamily="50" charset="-128"/>
                <a:ea typeface="Meiryo UI" pitchFamily="50" charset="-128"/>
              </a:rPr>
              <a:t>　　　　　　　　　</a:t>
            </a:r>
            <a:r>
              <a:rPr lang="ja-JP" altLang="en-US" sz="2400" dirty="0" smtClean="0">
                <a:latin typeface="Meiryo UI" pitchFamily="50" charset="-128"/>
                <a:ea typeface="Meiryo UI" pitchFamily="50" charset="-128"/>
              </a:rPr>
              <a:t>　　　　</a:t>
            </a:r>
            <a:r>
              <a:rPr lang="ja-JP" altLang="en-US" sz="2400" dirty="0">
                <a:latin typeface="Meiryo UI" pitchFamily="50" charset="-128"/>
                <a:ea typeface="Meiryo UI" pitchFamily="50" charset="-128"/>
              </a:rPr>
              <a:t>　</a:t>
            </a:r>
            <a:r>
              <a:rPr lang="ja-JP" altLang="en-US" sz="2400" dirty="0" smtClean="0">
                <a:latin typeface="Meiryo UI" pitchFamily="50" charset="-128"/>
                <a:ea typeface="Meiryo UI" pitchFamily="50" charset="-128"/>
              </a:rPr>
              <a:t>楽曲と楽器を自由</a:t>
            </a:r>
            <a:r>
              <a:rPr lang="ja-JP" altLang="en-US" sz="2400" dirty="0">
                <a:latin typeface="Meiryo UI" pitchFamily="50" charset="-128"/>
                <a:ea typeface="Meiryo UI" pitchFamily="50" charset="-128"/>
              </a:rPr>
              <a:t>に</a:t>
            </a:r>
            <a:r>
              <a:rPr lang="ja-JP" altLang="en-US" sz="2400" dirty="0" smtClean="0">
                <a:latin typeface="Meiryo UI" pitchFamily="50" charset="-128"/>
                <a:ea typeface="Meiryo UI" pitchFamily="50" charset="-128"/>
              </a:rPr>
              <a:t>選択</a:t>
            </a:r>
            <a:endParaRPr lang="en-US" altLang="ja-JP" sz="2400" dirty="0">
              <a:latin typeface="Meiryo UI" pitchFamily="50" charset="-128"/>
              <a:ea typeface="Meiryo UI" pitchFamily="50" charset="-128"/>
            </a:endParaRPr>
          </a:p>
          <a:p>
            <a:pPr marL="0" indent="0">
              <a:buNone/>
            </a:pPr>
            <a:endParaRPr lang="en-US" altLang="ja-JP" sz="3600" dirty="0">
              <a:latin typeface="Meiryo UI" pitchFamily="50" charset="-128"/>
              <a:ea typeface="Meiryo UI" pitchFamily="50" charset="-128"/>
            </a:endParaRPr>
          </a:p>
          <a:p>
            <a:pPr marL="0" indent="0">
              <a:buNone/>
            </a:pPr>
            <a:r>
              <a:rPr lang="ja-JP" altLang="en-US" sz="3500" dirty="0" smtClean="0">
                <a:latin typeface="Meiryo UI" pitchFamily="50" charset="-128"/>
                <a:ea typeface="Meiryo UI" pitchFamily="50" charset="-128"/>
              </a:rPr>
              <a:t>④資料画像等コンテンツ</a:t>
            </a:r>
            <a:endParaRPr lang="en-US" altLang="ja-JP" sz="35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・動画、静止画等画像データを豊富に用意しています</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a:t>
            </a:r>
            <a:r>
              <a:rPr lang="ja-JP" altLang="en-US" sz="2800" dirty="0">
                <a:latin typeface="Meiryo UI" pitchFamily="50" charset="-128"/>
                <a:ea typeface="Meiryo UI" pitchFamily="50" charset="-128"/>
              </a:rPr>
              <a:t>オリジナル</a:t>
            </a:r>
            <a:r>
              <a:rPr lang="ja-JP" altLang="en-US" sz="2800" dirty="0" smtClean="0">
                <a:latin typeface="Meiryo UI" pitchFamily="50" charset="-128"/>
                <a:ea typeface="Meiryo UI" pitchFamily="50" charset="-128"/>
              </a:rPr>
              <a:t>データも数多く収録しています</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a:t>
            </a:r>
            <a:r>
              <a:rPr lang="ja-JP" altLang="en-US" sz="2800" dirty="0">
                <a:latin typeface="Meiryo UI" pitchFamily="50" charset="-128"/>
                <a:ea typeface="Meiryo UI" pitchFamily="50" charset="-128"/>
              </a:rPr>
              <a:t>調べ</a:t>
            </a:r>
            <a:r>
              <a:rPr lang="ja-JP" altLang="en-US" sz="2800" dirty="0" smtClean="0">
                <a:latin typeface="Meiryo UI" pitchFamily="50" charset="-128"/>
                <a:ea typeface="Meiryo UI" pitchFamily="50" charset="-128"/>
              </a:rPr>
              <a:t>学習</a:t>
            </a:r>
            <a:r>
              <a:rPr lang="ja-JP" altLang="en-US" sz="2800" dirty="0">
                <a:latin typeface="Meiryo UI" pitchFamily="50" charset="-128"/>
                <a:ea typeface="Meiryo UI" pitchFamily="50" charset="-128"/>
              </a:rPr>
              <a:t>など</a:t>
            </a:r>
            <a:r>
              <a:rPr lang="ja-JP" altLang="en-US" sz="2800" dirty="0" smtClean="0">
                <a:latin typeface="Meiryo UI" pitchFamily="50" charset="-128"/>
                <a:ea typeface="Meiryo UI" pitchFamily="50" charset="-128"/>
              </a:rPr>
              <a:t>に最適です</a:t>
            </a:r>
            <a:endParaRPr lang="en-US" altLang="ja-JP" sz="2800" dirty="0">
              <a:latin typeface="Meiryo UI" pitchFamily="50" charset="-128"/>
              <a:ea typeface="Meiryo UI" pitchFamily="50" charset="-128"/>
            </a:endParaRPr>
          </a:p>
          <a:p>
            <a:pPr marL="0" indent="0">
              <a:buNone/>
            </a:pPr>
            <a:endParaRPr lang="en-US" altLang="ja-JP" sz="2800" dirty="0">
              <a:latin typeface="Meiryo UI" pitchFamily="50" charset="-128"/>
              <a:ea typeface="Meiryo UI" pitchFamily="50" charset="-128"/>
            </a:endParaRPr>
          </a:p>
          <a:p>
            <a:pPr marL="0" indent="0">
              <a:buNone/>
            </a:pPr>
            <a:r>
              <a:rPr lang="ja-JP" altLang="en-US" sz="2500" dirty="0" smtClean="0">
                <a:latin typeface="Meiryo UI" pitchFamily="50" charset="-128"/>
                <a:ea typeface="Meiryo UI" pitchFamily="50" charset="-128"/>
              </a:rPr>
              <a:t>　　　例１０：　５年</a:t>
            </a:r>
            <a:r>
              <a:rPr lang="ja-JP" altLang="en-US" sz="2500" dirty="0">
                <a:latin typeface="Meiryo UI" pitchFamily="50" charset="-128"/>
                <a:ea typeface="Meiryo UI" pitchFamily="50" charset="-128"/>
              </a:rPr>
              <a:t>　社会　くらし</a:t>
            </a:r>
            <a:r>
              <a:rPr lang="ja-JP" altLang="en-US" sz="2500" dirty="0" smtClean="0">
                <a:latin typeface="Meiryo UI" pitchFamily="50" charset="-128"/>
                <a:ea typeface="Meiryo UI" pitchFamily="50" charset="-128"/>
              </a:rPr>
              <a:t>と</a:t>
            </a:r>
            <a:r>
              <a:rPr lang="ja-JP" altLang="en-US" sz="2500" dirty="0">
                <a:latin typeface="Meiryo UI" pitchFamily="50" charset="-128"/>
                <a:ea typeface="Meiryo UI" pitchFamily="50" charset="-128"/>
              </a:rPr>
              <a:t>食料</a:t>
            </a:r>
            <a:r>
              <a:rPr lang="ja-JP" altLang="en-US" sz="2500" dirty="0" smtClean="0">
                <a:latin typeface="Meiryo UI" pitchFamily="50" charset="-128"/>
                <a:ea typeface="Meiryo UI" pitchFamily="50" charset="-128"/>
              </a:rPr>
              <a:t>生産　　　　　　　　　　　例１１：　３年　理科　草花のかんさつ　　　　　　　　　例１２：　３年　社会　昔の道具</a:t>
            </a:r>
            <a:endParaRPr lang="en-US" altLang="ja-JP" sz="2500" dirty="0">
              <a:latin typeface="Meiryo UI" pitchFamily="50" charset="-128"/>
              <a:ea typeface="Meiryo UI" pitchFamily="50" charset="-128"/>
            </a:endParaRPr>
          </a:p>
          <a:p>
            <a:pPr marL="0" indent="0">
              <a:buNone/>
            </a:pPr>
            <a:endParaRPr lang="en-US" altLang="ja-JP" sz="5400" dirty="0">
              <a:latin typeface="Meiryo UI" pitchFamily="50" charset="-128"/>
              <a:ea typeface="Meiryo UI" pitchFamily="50" charset="-128"/>
            </a:endParaRPr>
          </a:p>
          <a:p>
            <a:pPr marL="0" indent="0">
              <a:buNone/>
            </a:pPr>
            <a:endParaRPr lang="en-US" altLang="ja-JP" sz="5400" dirty="0">
              <a:latin typeface="Meiryo UI" pitchFamily="50" charset="-128"/>
              <a:ea typeface="Meiryo UI" pitchFamily="50" charset="-128"/>
            </a:endParaRPr>
          </a:p>
          <a:p>
            <a:pPr marL="0" indent="0">
              <a:buNone/>
            </a:pPr>
            <a:endParaRPr lang="en-US" altLang="ja-JP" sz="5400" dirty="0">
              <a:latin typeface="Meiryo UI" pitchFamily="50" charset="-128"/>
              <a:ea typeface="Meiryo UI" pitchFamily="50" charset="-128"/>
            </a:endParaRPr>
          </a:p>
          <a:p>
            <a:pPr marL="0" indent="0">
              <a:buNone/>
            </a:pP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sz="2500" dirty="0" smtClean="0">
                <a:latin typeface="Meiryo UI" pitchFamily="50" charset="-128"/>
                <a:ea typeface="Meiryo UI" pitchFamily="50" charset="-128"/>
              </a:rPr>
              <a:t>日本の農産物の統計を多角的に示す</a:t>
            </a:r>
            <a:r>
              <a:rPr lang="ja-JP" altLang="en-US" sz="2500" dirty="0">
                <a:latin typeface="Meiryo UI" pitchFamily="50" charset="-128"/>
                <a:ea typeface="Meiryo UI" pitchFamily="50" charset="-128"/>
              </a:rPr>
              <a:t>　　　　　</a:t>
            </a:r>
            <a:r>
              <a:rPr lang="ja-JP" altLang="en-US" sz="2500" dirty="0" smtClean="0">
                <a:latin typeface="Meiryo UI" pitchFamily="50" charset="-128"/>
                <a:ea typeface="Meiryo UI" pitchFamily="50" charset="-128"/>
              </a:rPr>
              <a:t>　　　　写真で花の構造の詳細を把握</a:t>
            </a:r>
            <a:r>
              <a:rPr lang="ja-JP" altLang="en-US" sz="2500" dirty="0">
                <a:latin typeface="Meiryo UI" pitchFamily="50" charset="-128"/>
                <a:ea typeface="Meiryo UI" pitchFamily="50" charset="-128"/>
              </a:rPr>
              <a:t>　　　　　　</a:t>
            </a:r>
            <a:r>
              <a:rPr lang="ja-JP" altLang="en-US" sz="2500" dirty="0" smtClean="0">
                <a:latin typeface="Meiryo UI" pitchFamily="50" charset="-128"/>
                <a:ea typeface="Meiryo UI" pitchFamily="50" charset="-128"/>
              </a:rPr>
              <a:t>　　　　　　　昔の道具の機能などを</a:t>
            </a:r>
            <a:r>
              <a:rPr lang="ja-JP" altLang="en-US" sz="2500" dirty="0">
                <a:latin typeface="Meiryo UI" pitchFamily="50" charset="-128"/>
                <a:ea typeface="Meiryo UI" pitchFamily="50" charset="-128"/>
              </a:rPr>
              <a:t>解説</a:t>
            </a:r>
          </a:p>
          <a:p>
            <a:pPr marL="0" indent="0">
              <a:buNone/>
            </a:pPr>
            <a:endParaRPr kumimoji="1" lang="ja-JP" altLang="en-US" dirty="0">
              <a:latin typeface="Meiryo UI" pitchFamily="50" charset="-128"/>
              <a:ea typeface="Meiryo UI" pitchFamily="50" charset="-128"/>
            </a:endParaRPr>
          </a:p>
        </p:txBody>
      </p:sp>
      <p:pic>
        <p:nvPicPr>
          <p:cNvPr id="4" name="図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15534" y="2276872"/>
            <a:ext cx="1917657" cy="1078156"/>
          </a:xfrm>
          <a:prstGeom prst="rect">
            <a:avLst/>
          </a:prstGeom>
        </p:spPr>
      </p:pic>
      <p:pic>
        <p:nvPicPr>
          <p:cNvPr id="6" name="図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444208" y="2276872"/>
            <a:ext cx="1728192" cy="971634"/>
          </a:xfrm>
          <a:prstGeom prst="rect">
            <a:avLst/>
          </a:prstGeom>
        </p:spPr>
      </p:pic>
      <p:pic>
        <p:nvPicPr>
          <p:cNvPr id="7" name="図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915534" y="4941792"/>
            <a:ext cx="1845649" cy="1037671"/>
          </a:xfrm>
          <a:prstGeom prst="rect">
            <a:avLst/>
          </a:prstGeom>
        </p:spPr>
      </p:pic>
      <p:pic>
        <p:nvPicPr>
          <p:cNvPr id="8" name="図 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713808" y="4999659"/>
            <a:ext cx="1638687" cy="921311"/>
          </a:xfrm>
          <a:prstGeom prst="rect">
            <a:avLst/>
          </a:prstGeom>
        </p:spPr>
      </p:pic>
      <p:pic>
        <p:nvPicPr>
          <p:cNvPr id="9" name="図 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247495" y="4941168"/>
            <a:ext cx="1846759" cy="1038295"/>
          </a:xfrm>
          <a:prstGeom prst="rect">
            <a:avLst/>
          </a:prstGeom>
        </p:spPr>
      </p:pic>
      <p:pic>
        <p:nvPicPr>
          <p:cNvPr id="10" name="図 9"/>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3592121" y="2296360"/>
            <a:ext cx="1760374" cy="989727"/>
          </a:xfrm>
          <a:prstGeom prst="rect">
            <a:avLst/>
          </a:prstGeom>
        </p:spPr>
      </p:pic>
    </p:spTree>
    <p:extLst>
      <p:ext uri="{BB962C8B-B14F-4D97-AF65-F5344CB8AC3E}">
        <p14:creationId xmlns="" xmlns:p14="http://schemas.microsoft.com/office/powerpoint/2010/main" val="2253954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332656"/>
            <a:ext cx="2890664" cy="562074"/>
          </a:xfrm>
        </p:spPr>
        <p:txBody>
          <a:bodyPr>
            <a:noAutofit/>
          </a:bodyPr>
          <a:lstStyle/>
          <a:p>
            <a:r>
              <a:rPr lang="ja-JP" altLang="en-US" sz="1400" dirty="0">
                <a:latin typeface="Meiryo UI" pitchFamily="50" charset="-128"/>
                <a:ea typeface="Meiryo UI" pitchFamily="50" charset="-128"/>
              </a:rPr>
              <a:t>■ランドセルシリーズの</a:t>
            </a:r>
            <a:r>
              <a:rPr lang="ja-JP" altLang="en-US" sz="1400" dirty="0" smtClean="0">
                <a:latin typeface="Meiryo UI" pitchFamily="50" charset="-128"/>
                <a:ea typeface="Meiryo UI" pitchFamily="50" charset="-128"/>
              </a:rPr>
              <a:t>特徴</a:t>
            </a:r>
            <a:r>
              <a:rPr lang="en-US" altLang="ja-JP" sz="1400" dirty="0" smtClean="0">
                <a:latin typeface="Meiryo UI" pitchFamily="50" charset="-128"/>
                <a:ea typeface="Meiryo UI" pitchFamily="50" charset="-128"/>
              </a:rPr>
              <a:t/>
            </a:r>
            <a:br>
              <a:rPr lang="en-US" altLang="ja-JP" sz="1400" dirty="0" smtClean="0">
                <a:latin typeface="Meiryo UI" pitchFamily="50" charset="-128"/>
                <a:ea typeface="Meiryo UI" pitchFamily="50" charset="-128"/>
              </a:rPr>
            </a:br>
            <a:r>
              <a:rPr lang="en-US" altLang="ja-JP" sz="1400" dirty="0">
                <a:latin typeface="Meiryo UI" pitchFamily="50" charset="-128"/>
                <a:ea typeface="Meiryo UI" pitchFamily="50" charset="-128"/>
              </a:rPr>
              <a:t/>
            </a:r>
            <a:br>
              <a:rPr lang="en-US" altLang="ja-JP" sz="1400" dirty="0">
                <a:latin typeface="Meiryo UI" pitchFamily="50" charset="-128"/>
                <a:ea typeface="Meiryo UI" pitchFamily="50" charset="-128"/>
              </a:rPr>
            </a:br>
            <a:r>
              <a:rPr lang="ja-JP" altLang="en-US" sz="1400" dirty="0">
                <a:latin typeface="Meiryo UI" pitchFamily="50" charset="-128"/>
                <a:ea typeface="Meiryo UI" pitchFamily="50" charset="-128"/>
              </a:rPr>
              <a:t>　　　●多様なコンテンツ（</a:t>
            </a:r>
            <a:r>
              <a:rPr lang="ja-JP" altLang="en-US" sz="1400" dirty="0" smtClean="0">
                <a:latin typeface="Meiryo UI" pitchFamily="50" charset="-128"/>
                <a:ea typeface="Meiryo UI" pitchFamily="50" charset="-128"/>
              </a:rPr>
              <a:t>その３）</a:t>
            </a:r>
            <a:endParaRPr kumimoji="1" lang="ja-JP" altLang="en-US" sz="1400" dirty="0">
              <a:latin typeface="Meiryo UI" pitchFamily="50" charset="-128"/>
              <a:ea typeface="Meiryo UI" pitchFamily="50" charset="-128"/>
            </a:endParaRPr>
          </a:p>
        </p:txBody>
      </p:sp>
      <p:sp>
        <p:nvSpPr>
          <p:cNvPr id="3" name="コンテンツ プレースホルダー 2"/>
          <p:cNvSpPr>
            <a:spLocks noGrp="1"/>
          </p:cNvSpPr>
          <p:nvPr>
            <p:ph idx="1"/>
          </p:nvPr>
        </p:nvSpPr>
        <p:spPr>
          <a:xfrm>
            <a:off x="587662" y="1169368"/>
            <a:ext cx="8892480" cy="5688632"/>
          </a:xfrm>
        </p:spPr>
        <p:txBody>
          <a:bodyPr>
            <a:normAutofit fontScale="32500" lnSpcReduction="20000"/>
          </a:bodyPr>
          <a:lstStyle/>
          <a:p>
            <a:pPr marL="0" indent="0">
              <a:buNone/>
            </a:pPr>
            <a:r>
              <a:rPr lang="ja-JP" altLang="en-US" sz="4300" dirty="0" smtClean="0">
                <a:latin typeface="Meiryo UI" pitchFamily="50" charset="-128"/>
                <a:ea typeface="Meiryo UI" pitchFamily="50" charset="-128"/>
              </a:rPr>
              <a:t>⑤プリント教材</a:t>
            </a:r>
            <a:endParaRPr lang="en-US" altLang="ja-JP" sz="43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・全学年に算数、国語、理科、社会（１，２年は生活）の学習ドリルを収録しています</a:t>
            </a:r>
            <a:endParaRPr lang="en-US" altLang="ja-JP" sz="3400" dirty="0">
              <a:latin typeface="Meiryo UI" pitchFamily="50" charset="-128"/>
              <a:ea typeface="Meiryo UI" pitchFamily="50" charset="-128"/>
            </a:endParaRPr>
          </a:p>
          <a:p>
            <a:pPr marL="0" indent="0">
              <a:buNone/>
            </a:pP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・５，６年</a:t>
            </a:r>
            <a:r>
              <a:rPr lang="ja-JP" altLang="en-US" sz="3400" dirty="0">
                <a:latin typeface="Meiryo UI" pitchFamily="50" charset="-128"/>
                <a:ea typeface="Meiryo UI" pitchFamily="50" charset="-128"/>
              </a:rPr>
              <a:t>は</a:t>
            </a:r>
            <a:r>
              <a:rPr lang="ja-JP" altLang="en-US" sz="3400" dirty="0" smtClean="0">
                <a:latin typeface="Meiryo UI" pitchFamily="50" charset="-128"/>
                <a:ea typeface="Meiryo UI" pitchFamily="50" charset="-128"/>
              </a:rPr>
              <a:t>、全国学力・学習状況調査の模擬試験を収録しています</a:t>
            </a:r>
            <a:endParaRPr lang="en-US" altLang="ja-JP" sz="3400" dirty="0">
              <a:latin typeface="Meiryo UI" pitchFamily="50" charset="-128"/>
              <a:ea typeface="Meiryo UI" pitchFamily="50" charset="-128"/>
            </a:endParaRPr>
          </a:p>
          <a:p>
            <a:pPr marL="0" indent="0">
              <a:buNone/>
            </a:pP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・１，２年は英語ドリルも収録しています</a:t>
            </a:r>
            <a:endParaRPr lang="en-US" altLang="ja-JP" sz="3400" dirty="0">
              <a:latin typeface="Meiryo UI" pitchFamily="50" charset="-128"/>
              <a:ea typeface="Meiryo UI" pitchFamily="50" charset="-128"/>
            </a:endParaRPr>
          </a:p>
          <a:p>
            <a:pPr marL="0" indent="0">
              <a:buNone/>
            </a:pPr>
            <a:endParaRPr lang="en-US" altLang="ja-JP"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　　　　　</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例１３：　４年</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算数</a:t>
            </a:r>
            <a:r>
              <a:rPr lang="ja-JP" altLang="en-US" sz="2800" dirty="0">
                <a:latin typeface="Meiryo UI" pitchFamily="50" charset="-128"/>
                <a:ea typeface="Meiryo UI" pitchFamily="50" charset="-128"/>
              </a:rPr>
              <a:t>ドリル　　　　　　　　</a:t>
            </a:r>
            <a:r>
              <a:rPr lang="ja-JP" altLang="en-US" sz="2800" dirty="0" smtClean="0">
                <a:latin typeface="Meiryo UI" pitchFamily="50" charset="-128"/>
                <a:ea typeface="Meiryo UI" pitchFamily="50" charset="-128"/>
              </a:rPr>
              <a:t>　　　　</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例１４：　６年</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全国学力・学習状況調査模擬試験</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　　</a:t>
            </a: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例</a:t>
            </a:r>
            <a:r>
              <a:rPr lang="ja-JP" altLang="en-US" sz="2800" dirty="0">
                <a:latin typeface="Meiryo UI" pitchFamily="50" charset="-128"/>
                <a:ea typeface="Meiryo UI" pitchFamily="50" charset="-128"/>
              </a:rPr>
              <a:t>１５</a:t>
            </a:r>
            <a:r>
              <a:rPr lang="ja-JP" altLang="en-US" sz="2800" dirty="0" smtClean="0">
                <a:latin typeface="Meiryo UI" pitchFamily="50" charset="-128"/>
                <a:ea typeface="Meiryo UI" pitchFamily="50" charset="-128"/>
              </a:rPr>
              <a:t>：　２年　英語ドリル</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smtClean="0">
              <a:latin typeface="Meiryo UI" pitchFamily="50" charset="-128"/>
              <a:ea typeface="Meiryo UI" pitchFamily="50" charset="-128"/>
            </a:endParaRPr>
          </a:p>
          <a:p>
            <a:pPr marL="0" indent="0">
              <a:buNone/>
            </a:pPr>
            <a:r>
              <a:rPr lang="ja-JP" altLang="en-US" sz="2800" dirty="0">
                <a:latin typeface="Meiryo UI" pitchFamily="50" charset="-128"/>
                <a:ea typeface="Meiryo UI" pitchFamily="50" charset="-128"/>
              </a:rPr>
              <a:t>　</a:t>
            </a:r>
            <a:r>
              <a:rPr lang="ja-JP" altLang="en-US" sz="2800" dirty="0" smtClean="0">
                <a:latin typeface="Meiryo UI" pitchFamily="50" charset="-128"/>
                <a:ea typeface="Meiryo UI" pitchFamily="50" charset="-128"/>
              </a:rPr>
              <a:t>　　</a:t>
            </a:r>
            <a:r>
              <a:rPr lang="ja-JP" altLang="en-US" sz="2800" dirty="0">
                <a:latin typeface="Meiryo UI" pitchFamily="50" charset="-128"/>
                <a:ea typeface="Meiryo UI" pitchFamily="50" charset="-128"/>
              </a:rPr>
              <a:t>　　　　　</a:t>
            </a:r>
            <a:endParaRPr lang="en-US" altLang="ja-JP" sz="2800" dirty="0">
              <a:latin typeface="Meiryo UI" pitchFamily="50" charset="-128"/>
              <a:ea typeface="Meiryo UI" pitchFamily="50" charset="-128"/>
            </a:endParaRPr>
          </a:p>
          <a:p>
            <a:pPr marL="0" indent="0">
              <a:buNone/>
            </a:pPr>
            <a:endParaRPr lang="en-US" altLang="ja-JP" sz="4000" dirty="0">
              <a:latin typeface="Meiryo UI" pitchFamily="50" charset="-128"/>
              <a:ea typeface="Meiryo UI" pitchFamily="50" charset="-128"/>
            </a:endParaRPr>
          </a:p>
          <a:p>
            <a:pPr marL="0" indent="0">
              <a:buNone/>
            </a:pPr>
            <a:endParaRPr lang="en-US" altLang="ja-JP" sz="3600" dirty="0" smtClean="0">
              <a:latin typeface="Meiryo UI" pitchFamily="50" charset="-128"/>
              <a:ea typeface="Meiryo UI" pitchFamily="50" charset="-128"/>
            </a:endParaRPr>
          </a:p>
          <a:p>
            <a:pPr marL="0" indent="0">
              <a:buNone/>
            </a:pPr>
            <a:r>
              <a:rPr lang="ja-JP" altLang="en-US" sz="4300" dirty="0" smtClean="0">
                <a:latin typeface="Meiryo UI" pitchFamily="50" charset="-128"/>
                <a:ea typeface="Meiryo UI" pitchFamily="50" charset="-128"/>
              </a:rPr>
              <a:t>⑥指導案</a:t>
            </a:r>
            <a:endParaRPr lang="en-US" altLang="ja-JP" sz="4300"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a:t>
            </a:r>
            <a:r>
              <a:rPr lang="en-US" altLang="ja-JP" sz="3400" dirty="0" smtClean="0">
                <a:latin typeface="Meiryo UI" pitchFamily="50" charset="-128"/>
                <a:ea typeface="Meiryo UI" pitchFamily="50" charset="-128"/>
              </a:rPr>
              <a:t>PC</a:t>
            </a:r>
            <a:r>
              <a:rPr lang="ja-JP" altLang="en-US" sz="3400" dirty="0" smtClean="0">
                <a:latin typeface="Meiryo UI" pitchFamily="50" charset="-128"/>
                <a:ea typeface="Meiryo UI" pitchFamily="50" charset="-128"/>
              </a:rPr>
              <a:t>ソフトを初めて活用する先生に授業展開の例を提示しています</a:t>
            </a:r>
            <a:endParaRPr lang="en-US" altLang="ja-JP" sz="3400" dirty="0">
              <a:latin typeface="Meiryo UI" pitchFamily="50" charset="-128"/>
              <a:ea typeface="Meiryo UI" pitchFamily="50" charset="-128"/>
            </a:endParaRPr>
          </a:p>
          <a:p>
            <a:pPr marL="0" indent="0">
              <a:buNone/>
            </a:pP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・授業導入からワークシートによる学習内容確認までのシナリオです</a:t>
            </a:r>
            <a:endParaRPr lang="en-US" altLang="ja-JP" sz="3400" dirty="0">
              <a:latin typeface="Meiryo UI" pitchFamily="50" charset="-128"/>
              <a:ea typeface="Meiryo UI" pitchFamily="50" charset="-128"/>
            </a:endParaRPr>
          </a:p>
          <a:p>
            <a:pPr marL="0" indent="0">
              <a:buNone/>
            </a:pPr>
            <a:r>
              <a:rPr lang="ja-JP" altLang="en-US" sz="3400" dirty="0">
                <a:latin typeface="Meiryo UI" pitchFamily="50" charset="-128"/>
                <a:ea typeface="Meiryo UI" pitchFamily="50" charset="-128"/>
              </a:rPr>
              <a:t>　　　</a:t>
            </a:r>
            <a:r>
              <a:rPr lang="ja-JP" altLang="en-US" sz="3400" dirty="0" smtClean="0">
                <a:latin typeface="Meiryo UI" pitchFamily="50" charset="-128"/>
                <a:ea typeface="Meiryo UI" pitchFamily="50" charset="-128"/>
              </a:rPr>
              <a:t>・画面遷移の全体イメージの確認が可能です</a:t>
            </a:r>
            <a:endParaRPr lang="en-US" altLang="ja-JP" sz="3400" dirty="0">
              <a:latin typeface="Meiryo UI" pitchFamily="50" charset="-128"/>
              <a:ea typeface="Meiryo UI" pitchFamily="50" charset="-128"/>
            </a:endParaRPr>
          </a:p>
          <a:p>
            <a:pPr marL="0" indent="0">
              <a:buNone/>
            </a:pP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smtClean="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例</a:t>
            </a:r>
            <a:r>
              <a:rPr lang="ja-JP" altLang="en-US" dirty="0" smtClean="0">
                <a:latin typeface="Meiryo UI" pitchFamily="50" charset="-128"/>
                <a:ea typeface="Meiryo UI" pitchFamily="50" charset="-128"/>
              </a:rPr>
              <a:t>１６：授業導入部分のシナリオの１部</a:t>
            </a:r>
            <a:r>
              <a:rPr lang="ja-JP" altLang="en-US" dirty="0">
                <a:latin typeface="Meiryo UI" pitchFamily="50" charset="-128"/>
                <a:ea typeface="Meiryo UI" pitchFamily="50" charset="-128"/>
              </a:rPr>
              <a:t>　　　　　　　　　　　例</a:t>
            </a:r>
            <a:r>
              <a:rPr lang="ja-JP" altLang="en-US" dirty="0" smtClean="0">
                <a:latin typeface="Meiryo UI" pitchFamily="50" charset="-128"/>
                <a:ea typeface="Meiryo UI" pitchFamily="50" charset="-128"/>
              </a:rPr>
              <a:t>１７：ワークシート</a:t>
            </a:r>
            <a:r>
              <a:rPr lang="ja-JP" altLang="en-US" dirty="0">
                <a:latin typeface="Meiryo UI" pitchFamily="50" charset="-128"/>
                <a:ea typeface="Meiryo UI" pitchFamily="50" charset="-128"/>
              </a:rPr>
              <a:t>　　　　　　　　　　　</a:t>
            </a:r>
            <a:r>
              <a:rPr lang="ja-JP" altLang="en-US" dirty="0" smtClean="0">
                <a:latin typeface="Meiryo UI" pitchFamily="50" charset="-128"/>
                <a:ea typeface="Meiryo UI" pitchFamily="50" charset="-128"/>
              </a:rPr>
              <a:t>　　　　　　</a:t>
            </a:r>
            <a:r>
              <a:rPr lang="ja-JP" altLang="en-US" dirty="0">
                <a:latin typeface="Meiryo UI" pitchFamily="50" charset="-128"/>
                <a:ea typeface="Meiryo UI" pitchFamily="50" charset="-128"/>
              </a:rPr>
              <a:t>　例</a:t>
            </a:r>
            <a:r>
              <a:rPr lang="ja-JP" altLang="en-US" dirty="0" smtClean="0">
                <a:latin typeface="Meiryo UI" pitchFamily="50" charset="-128"/>
                <a:ea typeface="Meiryo UI" pitchFamily="50" charset="-128"/>
              </a:rPr>
              <a:t>１８：画面展開</a:t>
            </a:r>
            <a:endParaRPr lang="en-US" altLang="ja-JP" dirty="0">
              <a:latin typeface="Meiryo UI" pitchFamily="50" charset="-128"/>
              <a:ea typeface="Meiryo UI" pitchFamily="50" charset="-128"/>
            </a:endParaRPr>
          </a:p>
          <a:p>
            <a:pPr marL="0" indent="0">
              <a:buNone/>
            </a:pPr>
            <a:endParaRPr lang="en-US" altLang="ja-JP" sz="6000" dirty="0">
              <a:latin typeface="Meiryo UI" pitchFamily="50" charset="-128"/>
              <a:ea typeface="Meiryo UI" pitchFamily="50" charset="-128"/>
            </a:endParaRPr>
          </a:p>
          <a:p>
            <a:pPr marL="0" indent="0">
              <a:buNone/>
            </a:pPr>
            <a:endParaRPr lang="en-US" altLang="ja-JP" sz="6000" dirty="0">
              <a:latin typeface="Meiryo UI" pitchFamily="50" charset="-128"/>
              <a:ea typeface="Meiryo UI" pitchFamily="50" charset="-128"/>
            </a:endParaRPr>
          </a:p>
          <a:p>
            <a:pPr marL="0" indent="0">
              <a:buNone/>
            </a:pPr>
            <a:endParaRPr lang="en-US" altLang="ja-JP" sz="6000" dirty="0">
              <a:latin typeface="Meiryo UI" pitchFamily="50" charset="-128"/>
              <a:ea typeface="Meiryo UI" pitchFamily="50" charset="-128"/>
            </a:endParaRPr>
          </a:p>
          <a:p>
            <a:pPr marL="0" indent="0">
              <a:buNone/>
            </a:pPr>
            <a:endParaRPr lang="en-US" altLang="ja-JP" dirty="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endParaRPr lang="en-US" altLang="ja-JP" dirty="0" smtClean="0">
              <a:latin typeface="Meiryo UI" pitchFamily="50" charset="-128"/>
              <a:ea typeface="Meiryo UI" pitchFamily="50" charset="-128"/>
            </a:endParaRPr>
          </a:p>
          <a:p>
            <a:pPr marL="0" indent="0">
              <a:buNone/>
            </a:pPr>
            <a:r>
              <a:rPr lang="ja-JP" altLang="en-US" dirty="0">
                <a:latin typeface="Meiryo UI" pitchFamily="50" charset="-128"/>
                <a:ea typeface="Meiryo UI" pitchFamily="50" charset="-128"/>
              </a:rPr>
              <a:t>　</a:t>
            </a:r>
            <a:r>
              <a:rPr lang="ja-JP" altLang="en-US" dirty="0" smtClean="0">
                <a:latin typeface="Meiryo UI" pitchFamily="50" charset="-128"/>
                <a:ea typeface="Meiryo UI" pitchFamily="50" charset="-128"/>
              </a:rPr>
              <a:t>　</a:t>
            </a:r>
            <a:endParaRPr lang="ja-JP" altLang="en-US" dirty="0">
              <a:latin typeface="Meiryo UI" pitchFamily="50" charset="-128"/>
              <a:ea typeface="Meiryo UI" pitchFamily="50" charset="-128"/>
            </a:endParaRPr>
          </a:p>
          <a:p>
            <a:pPr marL="0" indent="0">
              <a:buNone/>
            </a:pPr>
            <a:endParaRPr lang="ja-JP" altLang="en-US" dirty="0">
              <a:latin typeface="Meiryo UI" pitchFamily="50" charset="-128"/>
              <a:ea typeface="Meiryo UI" pitchFamily="50" charset="-128"/>
            </a:endParaRPr>
          </a:p>
        </p:txBody>
      </p:sp>
      <p:pic>
        <p:nvPicPr>
          <p:cNvPr id="4" name="図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94154" y="2308935"/>
            <a:ext cx="2177305" cy="1224136"/>
          </a:xfrm>
          <a:prstGeom prst="rect">
            <a:avLst/>
          </a:prstGeom>
        </p:spPr>
      </p:pic>
      <p:pic>
        <p:nvPicPr>
          <p:cNvPr id="5" name="図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971459" y="2276872"/>
            <a:ext cx="2296570" cy="1291190"/>
          </a:xfrm>
          <a:prstGeom prst="rect">
            <a:avLst/>
          </a:prstGeom>
        </p:spPr>
      </p:pic>
      <p:pic>
        <p:nvPicPr>
          <p:cNvPr id="6" name="図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850724" y="2420888"/>
            <a:ext cx="2296569" cy="1291189"/>
          </a:xfrm>
          <a:prstGeom prst="rect">
            <a:avLst/>
          </a:prstGeom>
        </p:spPr>
      </p:pic>
      <p:pic>
        <p:nvPicPr>
          <p:cNvPr id="7" name="図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275855" y="5157192"/>
            <a:ext cx="2049227" cy="1152127"/>
          </a:xfrm>
          <a:prstGeom prst="rect">
            <a:avLst/>
          </a:prstGeom>
        </p:spPr>
      </p:pic>
      <p:pic>
        <p:nvPicPr>
          <p:cNvPr id="8" name="図 7"/>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974396" y="5157192"/>
            <a:ext cx="2049224" cy="1152126"/>
          </a:xfrm>
          <a:prstGeom prst="rect">
            <a:avLst/>
          </a:prstGeom>
        </p:spPr>
      </p:pic>
      <p:pic>
        <p:nvPicPr>
          <p:cNvPr id="9" name="図 8"/>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14564" y="5157192"/>
            <a:ext cx="2121236" cy="1192613"/>
          </a:xfrm>
          <a:prstGeom prst="rect">
            <a:avLst/>
          </a:prstGeom>
        </p:spPr>
      </p:pic>
    </p:spTree>
    <p:extLst>
      <p:ext uri="{BB962C8B-B14F-4D97-AF65-F5344CB8AC3E}">
        <p14:creationId xmlns="" xmlns:p14="http://schemas.microsoft.com/office/powerpoint/2010/main" val="3167138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2736" y="188640"/>
            <a:ext cx="7560840" cy="1035289"/>
          </a:xfrm>
        </p:spPr>
        <p:txBody>
          <a:bodyPr>
            <a:noAutofit/>
          </a:bodyPr>
          <a:lstStyle/>
          <a:p>
            <a:r>
              <a:rPr kumimoji="1" lang="ja-JP" altLang="en-US" sz="1800" dirty="0" smtClean="0">
                <a:latin typeface="Meiryo UI" pitchFamily="50" charset="-128"/>
                <a:ea typeface="Meiryo UI" pitchFamily="50" charset="-128"/>
              </a:rPr>
              <a:t>■</a:t>
            </a:r>
            <a:r>
              <a:rPr lang="ja-JP" altLang="en-US" sz="1800" dirty="0">
                <a:latin typeface="Meiryo UI" pitchFamily="50" charset="-128"/>
                <a:ea typeface="Meiryo UI" pitchFamily="50" charset="-128"/>
              </a:rPr>
              <a:t>ランドセルシリーズ</a:t>
            </a:r>
            <a:r>
              <a:rPr kumimoji="1" lang="ja-JP" altLang="en-US" sz="1800" dirty="0" smtClean="0">
                <a:latin typeface="Meiryo UI" pitchFamily="50" charset="-128"/>
                <a:ea typeface="Meiryo UI" pitchFamily="50" charset="-128"/>
              </a:rPr>
              <a:t>の構成</a:t>
            </a:r>
            <a:r>
              <a:rPr kumimoji="1" lang="en-US" altLang="ja-JP" sz="1600" dirty="0" smtClean="0">
                <a:latin typeface="Meiryo UI" pitchFamily="50" charset="-128"/>
                <a:ea typeface="Meiryo UI" pitchFamily="50" charset="-128"/>
              </a:rPr>
              <a:t/>
            </a:r>
            <a:br>
              <a:rPr kumimoji="1" lang="en-US" altLang="ja-JP" sz="1600" dirty="0" smtClean="0">
                <a:latin typeface="Meiryo UI" pitchFamily="50" charset="-128"/>
                <a:ea typeface="Meiryo UI" pitchFamily="50" charset="-128"/>
              </a:rPr>
            </a:br>
            <a:r>
              <a:rPr kumimoji="1" lang="ja-JP" altLang="en-US" sz="1600" dirty="0" smtClean="0"/>
              <a:t>　　　　　　　　　　　　　　　　　　　　　　　　　</a:t>
            </a:r>
            <a:endParaRPr kumimoji="1" lang="ja-JP" altLang="en-US" sz="1400" dirty="0"/>
          </a:p>
        </p:txBody>
      </p:sp>
      <p:sp>
        <p:nvSpPr>
          <p:cNvPr id="3" name="コンテンツ プレースホルダー 2"/>
          <p:cNvSpPr>
            <a:spLocks noGrp="1"/>
          </p:cNvSpPr>
          <p:nvPr>
            <p:ph idx="1"/>
          </p:nvPr>
        </p:nvSpPr>
        <p:spPr>
          <a:xfrm>
            <a:off x="467544" y="980728"/>
            <a:ext cx="6408712" cy="5472608"/>
          </a:xfrm>
        </p:spPr>
        <p:txBody>
          <a:bodyPr>
            <a:normAutofit fontScale="85000" lnSpcReduction="20000"/>
          </a:bodyPr>
          <a:lstStyle/>
          <a:p>
            <a:pPr marL="0" indent="0">
              <a:buNone/>
            </a:pPr>
            <a:r>
              <a:rPr kumimoji="1" lang="ja-JP" altLang="en-US" sz="1600" dirty="0" smtClean="0">
                <a:latin typeface="Meiryo UI" pitchFamily="50" charset="-128"/>
                <a:ea typeface="Meiryo UI" pitchFamily="50" charset="-128"/>
              </a:rPr>
              <a:t>①ランドセル１年</a:t>
            </a:r>
            <a:endParaRPr kumimoji="1"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算数・国語・英語・生活・体育・音楽・図工</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smtClean="0">
                <a:latin typeface="Meiryo UI" pitchFamily="50" charset="-128"/>
                <a:ea typeface="Meiryo UI" pitchFamily="50" charset="-128"/>
              </a:rPr>
              <a:t>※</a:t>
            </a:r>
            <a:r>
              <a:rPr lang="ja-JP" altLang="en-US" sz="1400" dirty="0" smtClean="0">
                <a:latin typeface="Meiryo UI" pitchFamily="50" charset="-128"/>
                <a:ea typeface="Meiryo UI" pitchFamily="50" charset="-128"/>
              </a:rPr>
              <a:t>算数には百マス計算も収録、英語には英検ジュニア対策メニューも収録</a:t>
            </a:r>
            <a:endParaRPr lang="en-US" altLang="ja-JP" sz="1400" dirty="0" smtClean="0">
              <a:latin typeface="Meiryo UI" pitchFamily="50" charset="-128"/>
              <a:ea typeface="Meiryo UI" pitchFamily="50" charset="-128"/>
            </a:endParaRPr>
          </a:p>
          <a:p>
            <a:pPr marL="0" indent="0">
              <a:buNone/>
            </a:pPr>
            <a:endParaRPr kumimoji="1" lang="en-US" altLang="ja-JP" sz="1600" dirty="0" smtClean="0">
              <a:latin typeface="Meiryo UI" pitchFamily="50" charset="-128"/>
              <a:ea typeface="Meiryo UI" pitchFamily="50" charset="-128"/>
            </a:endParaRPr>
          </a:p>
          <a:p>
            <a:pPr marL="0" indent="0">
              <a:buNone/>
            </a:pPr>
            <a:r>
              <a:rPr kumimoji="1" lang="ja-JP" altLang="en-US" sz="1600" dirty="0" smtClean="0">
                <a:latin typeface="Meiryo UI" pitchFamily="50" charset="-128"/>
                <a:ea typeface="Meiryo UI" pitchFamily="50" charset="-128"/>
              </a:rPr>
              <a:t>②ランドセル２年</a:t>
            </a:r>
            <a:endParaRPr kumimoji="1"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算数・国語・英語・生活・体育・音楽・</a:t>
            </a:r>
            <a:r>
              <a:rPr lang="ja-JP" altLang="en-US" sz="1600" dirty="0" smtClean="0">
                <a:latin typeface="Meiryo UI" pitchFamily="50" charset="-128"/>
                <a:ea typeface="Meiryo UI" pitchFamily="50" charset="-128"/>
              </a:rPr>
              <a:t>図工</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a:latin typeface="Meiryo UI" pitchFamily="50" charset="-128"/>
                <a:ea typeface="Meiryo UI" pitchFamily="50" charset="-128"/>
              </a:rPr>
              <a:t>※</a:t>
            </a:r>
            <a:r>
              <a:rPr lang="ja-JP" altLang="en-US" sz="1400" dirty="0">
                <a:latin typeface="Meiryo UI" pitchFamily="50" charset="-128"/>
                <a:ea typeface="Meiryo UI" pitchFamily="50" charset="-128"/>
              </a:rPr>
              <a:t>算数には百マス</a:t>
            </a:r>
            <a:r>
              <a:rPr lang="ja-JP" altLang="en-US" sz="1400" dirty="0" smtClean="0">
                <a:latin typeface="Meiryo UI" pitchFamily="50" charset="-128"/>
                <a:ea typeface="Meiryo UI" pitchFamily="50" charset="-128"/>
              </a:rPr>
              <a:t>計算も収録</a:t>
            </a:r>
            <a:r>
              <a:rPr lang="ja-JP" altLang="en-US" sz="1400" dirty="0">
                <a:latin typeface="Meiryo UI" pitchFamily="50" charset="-128"/>
                <a:ea typeface="Meiryo UI" pitchFamily="50" charset="-128"/>
              </a:rPr>
              <a:t>、英語に</a:t>
            </a:r>
            <a:r>
              <a:rPr lang="ja-JP" altLang="en-US" sz="1400" dirty="0" smtClean="0">
                <a:latin typeface="Meiryo UI" pitchFamily="50" charset="-128"/>
                <a:ea typeface="Meiryo UI" pitchFamily="50" charset="-128"/>
              </a:rPr>
              <a:t>は英検ジュニア対策メニューも収録</a:t>
            </a:r>
            <a:endParaRPr lang="en-US" altLang="ja-JP" sz="1400" dirty="0">
              <a:latin typeface="Meiryo UI" pitchFamily="50" charset="-128"/>
              <a:ea typeface="Meiryo UI" pitchFamily="50" charset="-128"/>
            </a:endParaRPr>
          </a:p>
          <a:p>
            <a:pPr marL="0" indent="0">
              <a:buNone/>
            </a:pPr>
            <a:endParaRPr lang="en-US" altLang="ja-JP" sz="1600" dirty="0" smtClean="0">
              <a:latin typeface="Meiryo UI" pitchFamily="50" charset="-128"/>
              <a:ea typeface="Meiryo UI" pitchFamily="50" charset="-128"/>
            </a:endParaRPr>
          </a:p>
          <a:p>
            <a:pPr marL="0" indent="0">
              <a:buNone/>
            </a:pPr>
            <a:r>
              <a:rPr lang="ja-JP" altLang="en-US" sz="1600" dirty="0" smtClean="0">
                <a:latin typeface="Meiryo UI" pitchFamily="50" charset="-128"/>
                <a:ea typeface="Meiryo UI" pitchFamily="50" charset="-128"/>
              </a:rPr>
              <a:t>③ランドセル３年</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ja-JP" altLang="en-US" sz="1600" dirty="0">
                <a:latin typeface="Meiryo UI" pitchFamily="50" charset="-128"/>
                <a:ea typeface="Meiryo UI" pitchFamily="50" charset="-128"/>
              </a:rPr>
              <a:t>算数・国語</a:t>
            </a:r>
            <a:r>
              <a:rPr lang="ja-JP" altLang="en-US" sz="1600" dirty="0" smtClean="0">
                <a:latin typeface="Meiryo UI" pitchFamily="50" charset="-128"/>
                <a:ea typeface="Meiryo UI" pitchFamily="50" charset="-128"/>
              </a:rPr>
              <a:t>・理科・社会・英語・体育</a:t>
            </a:r>
            <a:r>
              <a:rPr lang="ja-JP" altLang="en-US" sz="1600" dirty="0">
                <a:latin typeface="Meiryo UI" pitchFamily="50" charset="-128"/>
                <a:ea typeface="Meiryo UI" pitchFamily="50" charset="-128"/>
              </a:rPr>
              <a:t>・音楽</a:t>
            </a:r>
            <a:r>
              <a:rPr lang="ja-JP" altLang="en-US" sz="1600" dirty="0" smtClean="0">
                <a:latin typeface="Meiryo UI" pitchFamily="50" charset="-128"/>
                <a:ea typeface="Meiryo UI" pitchFamily="50" charset="-128"/>
              </a:rPr>
              <a:t>・タイピング</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a:latin typeface="Meiryo UI" pitchFamily="50" charset="-128"/>
                <a:ea typeface="Meiryo UI" pitchFamily="50" charset="-128"/>
              </a:rPr>
              <a:t>※</a:t>
            </a:r>
            <a:r>
              <a:rPr lang="ja-JP" altLang="en-US" sz="1400" dirty="0">
                <a:latin typeface="Meiryo UI" pitchFamily="50" charset="-128"/>
                <a:ea typeface="Meiryo UI" pitchFamily="50" charset="-128"/>
              </a:rPr>
              <a:t>算数には百マス</a:t>
            </a:r>
            <a:r>
              <a:rPr lang="ja-JP" altLang="en-US" sz="1400" dirty="0" smtClean="0">
                <a:latin typeface="Meiryo UI" pitchFamily="50" charset="-128"/>
                <a:ea typeface="Meiryo UI" pitchFamily="50" charset="-128"/>
              </a:rPr>
              <a:t>計算も収録</a:t>
            </a:r>
            <a:r>
              <a:rPr lang="ja-JP" altLang="en-US" sz="1400" dirty="0">
                <a:latin typeface="Meiryo UI" pitchFamily="50" charset="-128"/>
                <a:ea typeface="Meiryo UI" pitchFamily="50" charset="-128"/>
              </a:rPr>
              <a:t>、英語に</a:t>
            </a:r>
            <a:r>
              <a:rPr lang="ja-JP" altLang="en-US" sz="1400" dirty="0" smtClean="0">
                <a:latin typeface="Meiryo UI" pitchFamily="50" charset="-128"/>
                <a:ea typeface="Meiryo UI" pitchFamily="50" charset="-128"/>
              </a:rPr>
              <a:t>は英検ジュニア対策メニューも収録</a:t>
            </a:r>
            <a:endParaRPr lang="en-US" altLang="ja-JP" sz="1400" dirty="0">
              <a:latin typeface="Meiryo UI" pitchFamily="50" charset="-128"/>
              <a:ea typeface="Meiryo UI" pitchFamily="50" charset="-128"/>
            </a:endParaRPr>
          </a:p>
          <a:p>
            <a:pPr marL="0" indent="0">
              <a:buNone/>
            </a:pPr>
            <a:endParaRPr lang="en-US" altLang="ja-JP" sz="1600" dirty="0" smtClean="0">
              <a:latin typeface="Meiryo UI" pitchFamily="50" charset="-128"/>
              <a:ea typeface="Meiryo UI" pitchFamily="50" charset="-128"/>
            </a:endParaRPr>
          </a:p>
          <a:p>
            <a:pPr marL="0" indent="0">
              <a:buNone/>
            </a:pPr>
            <a:r>
              <a:rPr lang="ja-JP" altLang="en-US" sz="1600" dirty="0" smtClean="0">
                <a:latin typeface="Meiryo UI" pitchFamily="50" charset="-128"/>
                <a:ea typeface="Meiryo UI" pitchFamily="50" charset="-128"/>
              </a:rPr>
              <a:t>④ランドセル４年</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ja-JP" altLang="en-US" sz="1600" dirty="0">
                <a:latin typeface="Meiryo UI" pitchFamily="50" charset="-128"/>
                <a:ea typeface="Meiryo UI" pitchFamily="50" charset="-128"/>
              </a:rPr>
              <a:t>算数・国語・理科・社会・英語・体育・音楽・</a:t>
            </a:r>
            <a:r>
              <a:rPr lang="ja-JP" altLang="en-US" sz="1600" dirty="0" smtClean="0">
                <a:latin typeface="Meiryo UI" pitchFamily="50" charset="-128"/>
                <a:ea typeface="Meiryo UI" pitchFamily="50" charset="-128"/>
              </a:rPr>
              <a:t>タイピング</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a:latin typeface="Meiryo UI" pitchFamily="50" charset="-128"/>
                <a:ea typeface="Meiryo UI" pitchFamily="50" charset="-128"/>
              </a:rPr>
              <a:t>※</a:t>
            </a:r>
            <a:r>
              <a:rPr lang="ja-JP" altLang="en-US" sz="1400" dirty="0">
                <a:latin typeface="Meiryo UI" pitchFamily="50" charset="-128"/>
                <a:ea typeface="Meiryo UI" pitchFamily="50" charset="-128"/>
              </a:rPr>
              <a:t>算数には百マス</a:t>
            </a:r>
            <a:r>
              <a:rPr lang="ja-JP" altLang="en-US" sz="1400" dirty="0" smtClean="0">
                <a:latin typeface="Meiryo UI" pitchFamily="50" charset="-128"/>
                <a:ea typeface="Meiryo UI" pitchFamily="50" charset="-128"/>
              </a:rPr>
              <a:t>計算も収録、</a:t>
            </a:r>
            <a:r>
              <a:rPr lang="ja-JP" altLang="en-US" sz="1400" dirty="0">
                <a:latin typeface="Meiryo UI" pitchFamily="50" charset="-128"/>
                <a:ea typeface="Meiryo UI" pitchFamily="50" charset="-128"/>
              </a:rPr>
              <a:t>国語</a:t>
            </a:r>
            <a:r>
              <a:rPr lang="ja-JP" altLang="en-US" sz="1400" dirty="0" smtClean="0">
                <a:latin typeface="Meiryo UI" pitchFamily="50" charset="-128"/>
                <a:ea typeface="Meiryo UI" pitchFamily="50" charset="-128"/>
              </a:rPr>
              <a:t>には漢字検定７級対策メニューも収録</a:t>
            </a:r>
            <a:endParaRPr lang="en-US" altLang="ja-JP" sz="1400" dirty="0">
              <a:latin typeface="Meiryo UI" pitchFamily="50" charset="-128"/>
              <a:ea typeface="Meiryo UI" pitchFamily="50" charset="-128"/>
            </a:endParaRPr>
          </a:p>
          <a:p>
            <a:pPr marL="0" indent="0">
              <a:buNone/>
            </a:pPr>
            <a:endParaRPr lang="en-US" altLang="ja-JP" sz="1600" dirty="0" smtClean="0">
              <a:latin typeface="Meiryo UI" pitchFamily="50" charset="-128"/>
              <a:ea typeface="Meiryo UI" pitchFamily="50" charset="-128"/>
            </a:endParaRPr>
          </a:p>
          <a:p>
            <a:pPr marL="0" indent="0">
              <a:buNone/>
            </a:pPr>
            <a:r>
              <a:rPr lang="ja-JP" altLang="en-US" sz="1600" dirty="0" smtClean="0">
                <a:latin typeface="Meiryo UI" pitchFamily="50" charset="-128"/>
                <a:ea typeface="Meiryo UI" pitchFamily="50" charset="-128"/>
              </a:rPr>
              <a:t>⑤ランドセル５年</a:t>
            </a:r>
            <a:endParaRPr lang="en-US" altLang="ja-JP" sz="1600" dirty="0">
              <a:latin typeface="Meiryo UI" pitchFamily="50" charset="-128"/>
              <a:ea typeface="Meiryo UI" pitchFamily="50" charset="-128"/>
            </a:endParaRPr>
          </a:p>
          <a:p>
            <a:pPr marL="0" indent="0">
              <a:buNone/>
            </a:pPr>
            <a:r>
              <a:rPr lang="ja-JP" altLang="en-US" sz="1600" dirty="0" smtClean="0">
                <a:latin typeface="Meiryo UI" pitchFamily="50" charset="-128"/>
                <a:ea typeface="Meiryo UI" pitchFamily="50" charset="-128"/>
              </a:rPr>
              <a:t>　　　</a:t>
            </a:r>
            <a:r>
              <a:rPr lang="ja-JP" altLang="en-US" sz="1600" dirty="0">
                <a:latin typeface="Meiryo UI" pitchFamily="50" charset="-128"/>
                <a:ea typeface="Meiryo UI" pitchFamily="50" charset="-128"/>
              </a:rPr>
              <a:t>算数・国語・理科・社会・英語・体育・音楽</a:t>
            </a:r>
            <a:r>
              <a:rPr lang="ja-JP" altLang="en-US" sz="1600" dirty="0" smtClean="0">
                <a:latin typeface="Meiryo UI" pitchFamily="50" charset="-128"/>
                <a:ea typeface="Meiryo UI" pitchFamily="50" charset="-128"/>
              </a:rPr>
              <a:t>・家庭・タイピング</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a:latin typeface="Meiryo UI" pitchFamily="50" charset="-128"/>
                <a:ea typeface="Meiryo UI" pitchFamily="50" charset="-128"/>
              </a:rPr>
              <a:t>※</a:t>
            </a:r>
            <a:r>
              <a:rPr lang="ja-JP" altLang="en-US" sz="1400" dirty="0">
                <a:latin typeface="Meiryo UI" pitchFamily="50" charset="-128"/>
                <a:ea typeface="Meiryo UI" pitchFamily="50" charset="-128"/>
              </a:rPr>
              <a:t>算数には百マス</a:t>
            </a:r>
            <a:r>
              <a:rPr lang="ja-JP" altLang="en-US" sz="1400" dirty="0" smtClean="0">
                <a:latin typeface="Meiryo UI" pitchFamily="50" charset="-128"/>
                <a:ea typeface="Meiryo UI" pitchFamily="50" charset="-128"/>
              </a:rPr>
              <a:t>計算も収録</a:t>
            </a:r>
            <a:r>
              <a:rPr lang="ja-JP" altLang="en-US" sz="1400" dirty="0">
                <a:latin typeface="Meiryo UI" pitchFamily="50" charset="-128"/>
                <a:ea typeface="Meiryo UI" pitchFamily="50" charset="-128"/>
              </a:rPr>
              <a:t>、国語には漢字</a:t>
            </a:r>
            <a:r>
              <a:rPr lang="ja-JP" altLang="en-US" sz="1400" dirty="0" smtClean="0">
                <a:latin typeface="Meiryo UI" pitchFamily="50" charset="-128"/>
                <a:ea typeface="Meiryo UI" pitchFamily="50" charset="-128"/>
              </a:rPr>
              <a:t>検定６級対策メニューも収録</a:t>
            </a:r>
            <a:endParaRPr lang="en-US" altLang="ja-JP" sz="14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ja-JP" altLang="en-US" sz="1400" dirty="0" smtClean="0">
                <a:latin typeface="Meiryo UI" pitchFamily="50" charset="-128"/>
                <a:ea typeface="Meiryo UI" pitchFamily="50" charset="-128"/>
              </a:rPr>
              <a:t>全国学力・学習状況調査模擬試験収録</a:t>
            </a:r>
            <a:endParaRPr lang="en-US" altLang="ja-JP" sz="1400" dirty="0">
              <a:latin typeface="Meiryo UI" pitchFamily="50" charset="-128"/>
              <a:ea typeface="Meiryo UI" pitchFamily="50" charset="-128"/>
            </a:endParaRPr>
          </a:p>
          <a:p>
            <a:pPr marL="0" indent="0">
              <a:buNone/>
            </a:pPr>
            <a:endParaRPr lang="en-US" altLang="ja-JP" sz="1600" dirty="0" smtClean="0">
              <a:latin typeface="Meiryo UI" pitchFamily="50" charset="-128"/>
              <a:ea typeface="Meiryo UI" pitchFamily="50" charset="-128"/>
            </a:endParaRPr>
          </a:p>
          <a:p>
            <a:pPr marL="0" indent="0">
              <a:buNone/>
            </a:pPr>
            <a:r>
              <a:rPr lang="ja-JP" altLang="en-US" sz="1600" dirty="0" smtClean="0">
                <a:latin typeface="Meiryo UI" pitchFamily="50" charset="-128"/>
                <a:ea typeface="Meiryo UI" pitchFamily="50" charset="-128"/>
              </a:rPr>
              <a:t>⑥ランドセル６年</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ja-JP" altLang="en-US" sz="1600" dirty="0">
                <a:latin typeface="Meiryo UI" pitchFamily="50" charset="-128"/>
                <a:ea typeface="Meiryo UI" pitchFamily="50" charset="-128"/>
              </a:rPr>
              <a:t>算数・国語・理科・社会・英語・体育・音楽</a:t>
            </a:r>
            <a:r>
              <a:rPr lang="ja-JP" altLang="en-US" sz="1600" dirty="0" smtClean="0">
                <a:latin typeface="Meiryo UI" pitchFamily="50" charset="-128"/>
                <a:ea typeface="Meiryo UI" pitchFamily="50" charset="-128"/>
              </a:rPr>
              <a:t>・家庭・タイピング</a:t>
            </a:r>
            <a:endParaRPr lang="en-US" altLang="ja-JP" sz="1600" dirty="0" smtClean="0">
              <a:latin typeface="Meiryo UI" pitchFamily="50" charset="-128"/>
              <a:ea typeface="Meiryo UI" pitchFamily="50" charset="-128"/>
            </a:endParaRPr>
          </a:p>
          <a:p>
            <a:pPr marL="0" indent="0">
              <a:buNone/>
            </a:pPr>
            <a:r>
              <a:rPr lang="ja-JP" altLang="en-US" sz="1600" dirty="0">
                <a:latin typeface="Meiryo UI" pitchFamily="50" charset="-128"/>
                <a:ea typeface="Meiryo UI" pitchFamily="50" charset="-128"/>
              </a:rPr>
              <a:t>　</a:t>
            </a:r>
            <a:r>
              <a:rPr lang="ja-JP" altLang="en-US" sz="1600" dirty="0" smtClean="0">
                <a:latin typeface="Meiryo UI" pitchFamily="50" charset="-128"/>
                <a:ea typeface="Meiryo UI" pitchFamily="50" charset="-128"/>
              </a:rPr>
              <a:t>　　　</a:t>
            </a:r>
            <a:r>
              <a:rPr lang="en-US" altLang="ja-JP" sz="1400" dirty="0">
                <a:latin typeface="Meiryo UI" pitchFamily="50" charset="-128"/>
                <a:ea typeface="Meiryo UI" pitchFamily="50" charset="-128"/>
              </a:rPr>
              <a:t>※</a:t>
            </a:r>
            <a:r>
              <a:rPr lang="ja-JP" altLang="en-US" sz="1400" dirty="0">
                <a:latin typeface="Meiryo UI" pitchFamily="50" charset="-128"/>
                <a:ea typeface="Meiryo UI" pitchFamily="50" charset="-128"/>
              </a:rPr>
              <a:t>算数には百マス</a:t>
            </a:r>
            <a:r>
              <a:rPr lang="ja-JP" altLang="en-US" sz="1400" dirty="0" smtClean="0">
                <a:latin typeface="Meiryo UI" pitchFamily="50" charset="-128"/>
                <a:ea typeface="Meiryo UI" pitchFamily="50" charset="-128"/>
              </a:rPr>
              <a:t>計算も収録</a:t>
            </a:r>
            <a:r>
              <a:rPr lang="ja-JP" altLang="en-US" sz="1400" dirty="0">
                <a:latin typeface="Meiryo UI" pitchFamily="50" charset="-128"/>
                <a:ea typeface="Meiryo UI" pitchFamily="50" charset="-128"/>
              </a:rPr>
              <a:t>、国語には漢字</a:t>
            </a:r>
            <a:r>
              <a:rPr lang="ja-JP" altLang="en-US" sz="1400" dirty="0" smtClean="0">
                <a:latin typeface="Meiryo UI" pitchFamily="50" charset="-128"/>
                <a:ea typeface="Meiryo UI" pitchFamily="50" charset="-128"/>
              </a:rPr>
              <a:t>検定５級対策メニューも収録</a:t>
            </a:r>
            <a:endParaRPr lang="en-US" altLang="ja-JP" sz="1400" dirty="0" smtClean="0">
              <a:latin typeface="Meiryo UI" pitchFamily="50" charset="-128"/>
              <a:ea typeface="Meiryo UI" pitchFamily="50" charset="-128"/>
            </a:endParaRPr>
          </a:p>
          <a:p>
            <a:pPr marL="0" indent="0">
              <a:buNone/>
            </a:pPr>
            <a:r>
              <a:rPr lang="ja-JP" altLang="en-US" sz="1400" dirty="0">
                <a:latin typeface="Meiryo UI" pitchFamily="50" charset="-128"/>
                <a:ea typeface="Meiryo UI" pitchFamily="50" charset="-128"/>
              </a:rPr>
              <a:t>　</a:t>
            </a:r>
            <a:r>
              <a:rPr lang="ja-JP" altLang="en-US" sz="1400" dirty="0" smtClean="0">
                <a:latin typeface="Meiryo UI" pitchFamily="50" charset="-128"/>
                <a:ea typeface="Meiryo UI" pitchFamily="50" charset="-128"/>
              </a:rPr>
              <a:t>　　　　　　全国学力・学習状況調査模擬試験</a:t>
            </a:r>
            <a:r>
              <a:rPr lang="ja-JP" altLang="en-US" sz="1400" dirty="0">
                <a:latin typeface="Meiryo UI" pitchFamily="50" charset="-128"/>
                <a:ea typeface="Meiryo UI" pitchFamily="50" charset="-128"/>
              </a:rPr>
              <a:t>収録</a:t>
            </a:r>
            <a:endParaRPr lang="en-US" altLang="ja-JP" sz="1400" dirty="0">
              <a:latin typeface="Meiryo UI" pitchFamily="50" charset="-128"/>
              <a:ea typeface="Meiryo UI" pitchFamily="50" charset="-128"/>
            </a:endParaRPr>
          </a:p>
          <a:p>
            <a:pPr marL="0" indent="0">
              <a:buNone/>
            </a:pPr>
            <a:endParaRPr lang="en-US" altLang="ja-JP" sz="1400" dirty="0"/>
          </a:p>
          <a:p>
            <a:pPr marL="0" indent="0">
              <a:buNone/>
            </a:pPr>
            <a:endParaRPr lang="en-US" altLang="ja-JP" sz="1600" dirty="0"/>
          </a:p>
          <a:p>
            <a:pPr marL="0" indent="0">
              <a:buNone/>
            </a:pPr>
            <a:endParaRPr lang="en-US" altLang="ja-JP" sz="1800" dirty="0"/>
          </a:p>
          <a:p>
            <a:pPr marL="0" indent="0">
              <a:buNone/>
            </a:pPr>
            <a:endParaRPr lang="en-US" altLang="ja-JP" sz="1800" dirty="0" smtClean="0"/>
          </a:p>
          <a:p>
            <a:pPr marL="0" indent="0">
              <a:buNone/>
            </a:pPr>
            <a:endParaRPr lang="en-US" altLang="ja-JP" sz="1800" dirty="0"/>
          </a:p>
          <a:p>
            <a:pPr marL="0" indent="0">
              <a:buNone/>
            </a:pPr>
            <a:endParaRPr kumimoji="1" lang="ja-JP" altLang="en-US" sz="1800" dirty="0"/>
          </a:p>
        </p:txBody>
      </p:sp>
    </p:spTree>
    <p:extLst>
      <p:ext uri="{BB962C8B-B14F-4D97-AF65-F5344CB8AC3E}">
        <p14:creationId xmlns="" xmlns:p14="http://schemas.microsoft.com/office/powerpoint/2010/main" val="2462556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28596" y="785794"/>
            <a:ext cx="3643338" cy="4929222"/>
          </a:xfrm>
          <a:ln>
            <a:solidFill>
              <a:schemeClr val="accent1"/>
            </a:solidFill>
          </a:ln>
        </p:spPr>
        <p:txBody>
          <a:bodyPr>
            <a:noAutofit/>
          </a:bodyPr>
          <a:lstStyle/>
          <a:p>
            <a:pPr algn="l"/>
            <a:r>
              <a:rPr lang="ja-JP" altLang="en-US" sz="1800" dirty="0" smtClean="0">
                <a:latin typeface="Meiryo UI" pitchFamily="50" charset="-128"/>
                <a:ea typeface="Meiryo UI" pitchFamily="50" charset="-128"/>
              </a:rPr>
              <a:t>■学習提案</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①通年学習の導入用</a:t>
            </a:r>
            <a:r>
              <a:rPr lang="ja-JP" altLang="en-US" sz="1800" dirty="0" smtClean="0">
                <a:latin typeface="Meiryo UI" pitchFamily="50" charset="-128"/>
                <a:ea typeface="Meiryo UI" pitchFamily="50" charset="-128"/>
              </a:rPr>
              <a:t>教材</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ウィンパスに入る前に入口の</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　敷居をさらに下げる。</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②基礎学力向け</a:t>
            </a:r>
            <a:r>
              <a:rPr lang="ja-JP" altLang="en-US" sz="1800" dirty="0" smtClean="0">
                <a:latin typeface="Meiryo UI" pitchFamily="50" charset="-128"/>
                <a:ea typeface="Meiryo UI" pitchFamily="50" charset="-128"/>
              </a:rPr>
              <a:t>教材</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en-US" altLang="ja-JP" sz="1800" dirty="0" smtClean="0">
                <a:latin typeface="Meiryo UI" pitchFamily="50" charset="-128"/>
                <a:ea typeface="Meiryo UI" pitchFamily="50" charset="-128"/>
              </a:rPr>
              <a:t>※</a:t>
            </a:r>
            <a:r>
              <a:rPr lang="ja-JP" altLang="en-US" sz="1800" dirty="0" smtClean="0">
                <a:latin typeface="Meiryo UI" pitchFamily="50" charset="-128"/>
                <a:ea typeface="Meiryo UI" pitchFamily="50" charset="-128"/>
              </a:rPr>
              <a:t>特別コラボ</a:t>
            </a:r>
            <a:r>
              <a:rPr lang="ja-JP" altLang="en-US" sz="1800" dirty="0" smtClean="0">
                <a:latin typeface="Meiryo UI" pitchFamily="50" charset="-128"/>
                <a:ea typeface="Meiryo UI" pitchFamily="50" charset="-128"/>
              </a:rPr>
              <a:t>　</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算数ドリルのプリント教材について、</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小１～小６までの映像収録予定</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③講習時の科目追加</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理科・社会・その他科目</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　通年取り組む量はないので、</a:t>
            </a:r>
            <a:r>
              <a:rPr lang="en-US" altLang="ja-JP" sz="1800" dirty="0" smtClean="0">
                <a:latin typeface="Meiryo UI" pitchFamily="50" charset="-128"/>
                <a:ea typeface="Meiryo UI" pitchFamily="50" charset="-128"/>
              </a:rPr>
              <a:t/>
            </a:r>
            <a:br>
              <a:rPr lang="en-US" altLang="ja-JP" sz="1800" dirty="0" smtClean="0">
                <a:latin typeface="Meiryo UI" pitchFamily="50" charset="-128"/>
                <a:ea typeface="Meiryo UI" pitchFamily="50" charset="-128"/>
              </a:rPr>
            </a:br>
            <a:r>
              <a:rPr lang="ja-JP" altLang="en-US" sz="1800" dirty="0" smtClean="0">
                <a:latin typeface="Meiryo UI" pitchFamily="50" charset="-128"/>
                <a:ea typeface="Meiryo UI" pitchFamily="50" charset="-128"/>
              </a:rPr>
              <a:t>　</a:t>
            </a:r>
            <a:r>
              <a:rPr lang="ja-JP" altLang="en-US" sz="1800" dirty="0" smtClean="0">
                <a:latin typeface="Meiryo UI" pitchFamily="50" charset="-128"/>
                <a:ea typeface="Meiryo UI" pitchFamily="50" charset="-128"/>
              </a:rPr>
              <a:t>　講習時のみの科目追加</a:t>
            </a:r>
            <a:endParaRPr kumimoji="1" lang="ja-JP" altLang="en-US" sz="1400" dirty="0"/>
          </a:p>
        </p:txBody>
      </p:sp>
      <p:sp>
        <p:nvSpPr>
          <p:cNvPr id="5" name="タイトル 1"/>
          <p:cNvSpPr txBox="1">
            <a:spLocks/>
          </p:cNvSpPr>
          <p:nvPr/>
        </p:nvSpPr>
        <p:spPr>
          <a:xfrm>
            <a:off x="4643438" y="785794"/>
            <a:ext cx="4214842" cy="2214578"/>
          </a:xfrm>
          <a:prstGeom prst="rect">
            <a:avLst/>
          </a:prstGeom>
          <a:ln>
            <a:solidFill>
              <a:schemeClr val="accent1"/>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■動作</a:t>
            </a: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環境</a:t>
            </a:r>
            <a:endPar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Adobe </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Flash Player</a:t>
            </a: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を再生できる</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Windows </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PC</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altLang="ja-JP" dirty="0" smtClean="0">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en-US" altLang="ja-JP" sz="14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altLang="ja-JP" sz="1400" dirty="0" smtClean="0">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en-US" altLang="ja-JP" sz="14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endParaRPr>
          </a:p>
        </p:txBody>
      </p:sp>
      <p:sp>
        <p:nvSpPr>
          <p:cNvPr id="6" name="タイトル 1"/>
          <p:cNvSpPr txBox="1">
            <a:spLocks/>
          </p:cNvSpPr>
          <p:nvPr/>
        </p:nvSpPr>
        <p:spPr>
          <a:xfrm>
            <a:off x="4643438" y="3357562"/>
            <a:ext cx="4214842" cy="2214578"/>
          </a:xfrm>
          <a:prstGeom prst="rect">
            <a:avLst/>
          </a:prstGeom>
          <a:ln>
            <a:solidFill>
              <a:schemeClr val="accent1"/>
            </a:solidFill>
          </a:ln>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■費用</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PC1</a:t>
            </a:r>
            <a:r>
              <a:rPr kumimoji="1" lang="ja-JP" altLang="en-US"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台契約　３２９０円（アシスト特価）</a:t>
            </a:r>
            <a:endPar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altLang="ja-JP" noProof="0" dirty="0" smtClean="0">
                <a:latin typeface="Meiryo UI" pitchFamily="50" charset="-128"/>
                <a:ea typeface="Meiryo UI" pitchFamily="50" charset="-128"/>
                <a:cs typeface="+mj-cs"/>
              </a:rPr>
              <a:t>Assist</a:t>
            </a:r>
            <a:r>
              <a:rPr lang="ja-JP" altLang="en-US" noProof="0" dirty="0" smtClean="0">
                <a:latin typeface="Meiryo UI" pitchFamily="50" charset="-128"/>
                <a:ea typeface="Meiryo UI" pitchFamily="50" charset="-128"/>
                <a:cs typeface="+mj-cs"/>
              </a:rPr>
              <a:t>教材注文フォームから発注</a:t>
            </a:r>
            <a: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t/>
            </a:r>
            <a:br>
              <a:rPr kumimoji="1" lang="en-US" altLang="ja-JP" sz="1800" b="0" i="0" u="none" strike="noStrike" kern="1200" cap="none" spc="0" normalizeH="0" baseline="0" noProof="0" dirty="0" smtClean="0">
                <a:ln>
                  <a:noFill/>
                </a:ln>
                <a:solidFill>
                  <a:schemeClr val="tx1"/>
                </a:solidFill>
                <a:effectLst/>
                <a:uLnTx/>
                <a:uFillTx/>
                <a:latin typeface="Meiryo UI" pitchFamily="50" charset="-128"/>
                <a:ea typeface="Meiryo UI" pitchFamily="50" charset="-128"/>
                <a:cs typeface="+mj-cs"/>
              </a:rPr>
            </a:br>
            <a:endParaRPr kumimoji="1" lang="ja-JP" altLang="en-US" sz="1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54</Words>
  <Application>Microsoft Office PowerPoint</Application>
  <PresentationFormat>画面に合わせる (4:3)</PresentationFormat>
  <Paragraphs>128</Paragraphs>
  <Slides>7</Slides>
  <Notes>1</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第30回　Assist勉強会</vt:lpstr>
      <vt:lpstr>■コンテンツ  　・がくげい「ランドセル」の紹介 　・学習提案 　　　　　　　　　　　　　　　　　　　　　　　　　</vt:lpstr>
      <vt:lpstr>■ランドセルシリーズの特徴  　　　●多様なコンテンツ（その１）</vt:lpstr>
      <vt:lpstr>■ランドセルシリーズの特徴  　　　●多様なコンテンツ（その２）</vt:lpstr>
      <vt:lpstr>■ランドセルシリーズの特徴  　　　●多様なコンテンツ（その３）</vt:lpstr>
      <vt:lpstr>■ランドセルシリーズの構成 　　　　　　　　　　　　　　　　　　　　　　　　　</vt:lpstr>
      <vt:lpstr>■学習提案  　①通年学習の導入用教材 　　ウィンパスに入る前に入口の 　　敷居をさらに下げる。   　②基礎学力向け教材 　　※特別コラボ　 　　算数ドリルのプリント教材について、 　　小１～小６までの映像収録予定   　③講習時の科目追加 　　理科・社会・その他科目 　　通年取り組む量はないので、 　　講習時のみの科目追加</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がくげい デジタル教材パック 提案書</dc:title>
  <dc:creator>香川千尋</dc:creator>
  <cp:lastModifiedBy>S A</cp:lastModifiedBy>
  <cp:revision>116</cp:revision>
  <cp:lastPrinted>2017-02-09T00:22:58Z</cp:lastPrinted>
  <dcterms:created xsi:type="dcterms:W3CDTF">2015-09-18T21:59:09Z</dcterms:created>
  <dcterms:modified xsi:type="dcterms:W3CDTF">2017-11-06T00:40:13Z</dcterms:modified>
</cp:coreProperties>
</file>