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68" r:id="rId2"/>
    <p:sldId id="282" r:id="rId3"/>
    <p:sldId id="283" r:id="rId4"/>
    <p:sldId id="284" r:id="rId5"/>
    <p:sldId id="286" r:id="rId6"/>
    <p:sldId id="285" r:id="rId7"/>
    <p:sldId id="289" r:id="rId8"/>
  </p:sldIdLst>
  <p:sldSz cx="9144000" cy="5143500" type="screen16x9"/>
  <p:notesSz cx="6797675" cy="99266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</p:showPr>
  <p:clrMru>
    <a:srgbClr val="0000CC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59" autoAdjust="0"/>
    <p:restoredTop sz="87835" autoAdjust="0"/>
  </p:normalViewPr>
  <p:slideViewPr>
    <p:cSldViewPr>
      <p:cViewPr varScale="1">
        <p:scale>
          <a:sx n="58" d="100"/>
          <a:sy n="58" d="100"/>
        </p:scale>
        <p:origin x="-90" y="-26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936"/>
          </a:xfrm>
          <a:prstGeom prst="rect">
            <a:avLst/>
          </a:prstGeom>
        </p:spPr>
        <p:txBody>
          <a:bodyPr vert="horz" lIns="91001" tIns="45501" rIns="91001" bIns="45501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936"/>
          </a:xfrm>
          <a:prstGeom prst="rect">
            <a:avLst/>
          </a:prstGeom>
        </p:spPr>
        <p:txBody>
          <a:bodyPr vert="horz" lIns="91001" tIns="45501" rIns="91001" bIns="45501" rtlCol="0"/>
          <a:lstStyle>
            <a:lvl1pPr algn="r">
              <a:defRPr sz="1200"/>
            </a:lvl1pPr>
          </a:lstStyle>
          <a:p>
            <a:fld id="{9F2BB700-D04A-4D61-A52A-AF0592F32CA8}" type="datetimeFigureOut">
              <a:rPr kumimoji="1" lang="ja-JP" altLang="en-US" smtClean="0"/>
              <a:pPr/>
              <a:t>2019/12/4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0488" y="744538"/>
            <a:ext cx="66167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001" tIns="45501" rIns="91001" bIns="45501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9768" y="4715351"/>
            <a:ext cx="5438140" cy="4466591"/>
          </a:xfrm>
          <a:prstGeom prst="rect">
            <a:avLst/>
          </a:prstGeom>
        </p:spPr>
        <p:txBody>
          <a:bodyPr vert="horz" lIns="91001" tIns="45501" rIns="91001" bIns="45501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429118"/>
            <a:ext cx="2945659" cy="495935"/>
          </a:xfrm>
          <a:prstGeom prst="rect">
            <a:avLst/>
          </a:prstGeom>
        </p:spPr>
        <p:txBody>
          <a:bodyPr vert="horz" lIns="91001" tIns="45501" rIns="91001" bIns="45501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50443" y="9429118"/>
            <a:ext cx="2945659" cy="495935"/>
          </a:xfrm>
          <a:prstGeom prst="rect">
            <a:avLst/>
          </a:prstGeom>
        </p:spPr>
        <p:txBody>
          <a:bodyPr vert="horz" lIns="91001" tIns="45501" rIns="91001" bIns="45501" rtlCol="0" anchor="b"/>
          <a:lstStyle>
            <a:lvl1pPr algn="r">
              <a:defRPr sz="1200"/>
            </a:lvl1pPr>
          </a:lstStyle>
          <a:p>
            <a:fld id="{77FE3911-FFE8-49C6-A3AB-C162B2E6A8C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90488" y="744538"/>
            <a:ext cx="6616700" cy="3722687"/>
          </a:xfrm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5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ja-JP" altLang="en-US" dirty="0" smtClean="0"/>
              <a:t>ああああ</a:t>
            </a:r>
          </a:p>
        </p:txBody>
      </p:sp>
      <p:sp>
        <p:nvSpPr>
          <p:cNvPr id="8196" name="スライド番号プレースホルダー 1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73CF70A-3009-4A2C-963C-341ADDB1CFD9}" type="slidenum">
              <a:rPr lang="ja-JP" altLang="en-US"/>
              <a:pPr/>
              <a:t>1</a:t>
            </a:fld>
            <a:endParaRPr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 1"/>
          <p:cNvSpPr>
            <a:spLocks noGrp="1" noRot="1" noChangeAspect="1"/>
          </p:cNvSpPr>
          <p:nvPr>
            <p:ph type="sldImg"/>
          </p:nvPr>
        </p:nvSpPr>
        <p:spPr>
          <a:xfrm>
            <a:off x="90488" y="744538"/>
            <a:ext cx="6616700" cy="3722687"/>
          </a:xfrm>
        </p:spPr>
      </p:sp>
      <p:sp>
        <p:nvSpPr>
          <p:cNvPr id="3" name="ノート プレースホル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kumimoji="1" lang="ja-JP" altLang="en-US" dirty="0"/>
          </a:p>
        </p:txBody>
      </p:sp>
      <p:sp>
        <p:nvSpPr>
          <p:cNvPr id="4" name="スライド番号プレースホル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FE3911-FFE8-49C6-A3AB-C162B2E6A8CD}" type="slidenum">
              <a:rPr kumimoji="1" lang="ja-JP" altLang="en-US" smtClean="0"/>
              <a:pPr/>
              <a:t>2</a:t>
            </a:fld>
            <a:endParaRPr kumimoji="1"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AB1AB-E856-401E-A166-BECF75E04E11}" type="datetimeFigureOut">
              <a:rPr kumimoji="1" lang="ja-JP" altLang="en-US" smtClean="0"/>
              <a:pPr/>
              <a:t>2019/12/4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D4EE9-1767-44D0-BFEA-0F99FFDA78F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31497362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AB1AB-E856-401E-A166-BECF75E04E11}" type="datetimeFigureOut">
              <a:rPr kumimoji="1" lang="ja-JP" altLang="en-US" smtClean="0"/>
              <a:pPr/>
              <a:t>2019/12/4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D4EE9-1767-44D0-BFEA-0F99FFDA78F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28383122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AB1AB-E856-401E-A166-BECF75E04E11}" type="datetimeFigureOut">
              <a:rPr kumimoji="1" lang="ja-JP" altLang="en-US" smtClean="0"/>
              <a:pPr/>
              <a:t>2019/12/4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D4EE9-1767-44D0-BFEA-0F99FFDA78F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15890391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AB1AB-E856-401E-A166-BECF75E04E11}" type="datetimeFigureOut">
              <a:rPr kumimoji="1" lang="ja-JP" altLang="en-US" smtClean="0"/>
              <a:pPr/>
              <a:t>2019/12/4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D4EE9-1767-44D0-BFEA-0F99FFDA78F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769421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AB1AB-E856-401E-A166-BECF75E04E11}" type="datetimeFigureOut">
              <a:rPr kumimoji="1" lang="ja-JP" altLang="en-US" smtClean="0"/>
              <a:pPr/>
              <a:t>2019/12/4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D4EE9-1767-44D0-BFEA-0F99FFDA78F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13391509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AB1AB-E856-401E-A166-BECF75E04E11}" type="datetimeFigureOut">
              <a:rPr kumimoji="1" lang="ja-JP" altLang="en-US" smtClean="0"/>
              <a:pPr/>
              <a:t>2019/12/4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D4EE9-1767-44D0-BFEA-0F99FFDA78F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12158446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AB1AB-E856-401E-A166-BECF75E04E11}" type="datetimeFigureOut">
              <a:rPr kumimoji="1" lang="ja-JP" altLang="en-US" smtClean="0"/>
              <a:pPr/>
              <a:t>2019/12/4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D4EE9-1767-44D0-BFEA-0F99FFDA78F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34897853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AB1AB-E856-401E-A166-BECF75E04E11}" type="datetimeFigureOut">
              <a:rPr kumimoji="1" lang="ja-JP" altLang="en-US" smtClean="0"/>
              <a:pPr/>
              <a:t>2019/12/4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D4EE9-1767-44D0-BFEA-0F99FFDA78F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35924434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AB1AB-E856-401E-A166-BECF75E04E11}" type="datetimeFigureOut">
              <a:rPr kumimoji="1" lang="ja-JP" altLang="en-US" smtClean="0"/>
              <a:pPr/>
              <a:t>2019/12/4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D4EE9-1767-44D0-BFEA-0F99FFDA78F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1211315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AB1AB-E856-401E-A166-BECF75E04E11}" type="datetimeFigureOut">
              <a:rPr kumimoji="1" lang="ja-JP" altLang="en-US" smtClean="0"/>
              <a:pPr/>
              <a:t>2019/12/4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D4EE9-1767-44D0-BFEA-0F99FFDA78F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40223342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AB1AB-E856-401E-A166-BECF75E04E11}" type="datetimeFigureOut">
              <a:rPr kumimoji="1" lang="ja-JP" altLang="en-US" smtClean="0"/>
              <a:pPr/>
              <a:t>2019/12/4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D4EE9-1767-44D0-BFEA-0F99FFDA78F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7794018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05978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BAB1AB-E856-401E-A166-BECF75E04E11}" type="datetimeFigureOut">
              <a:rPr kumimoji="1" lang="ja-JP" altLang="en-US" smtClean="0"/>
              <a:pPr/>
              <a:t>2019/12/4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5D4EE9-1767-44D0-BFEA-0F99FFDA78F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15086724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476376" y="2041922"/>
            <a:ext cx="6588125" cy="97512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ja-JP" altLang="en-US" sz="4400" dirty="0" smtClean="0">
                <a:latin typeface="Meiryo UI" pitchFamily="50" charset="-128"/>
                <a:ea typeface="Meiryo UI" pitchFamily="50" charset="-128"/>
              </a:rPr>
              <a:t>第</a:t>
            </a:r>
            <a:r>
              <a:rPr lang="en-US" altLang="ja-JP" dirty="0" smtClean="0">
                <a:latin typeface="Meiryo UI" pitchFamily="50" charset="-128"/>
                <a:ea typeface="Meiryo UI" pitchFamily="50" charset="-128"/>
              </a:rPr>
              <a:t>3</a:t>
            </a:r>
            <a:r>
              <a:rPr lang="ja-JP" altLang="en-US" dirty="0" smtClean="0">
                <a:latin typeface="Meiryo UI" pitchFamily="50" charset="-128"/>
                <a:ea typeface="Meiryo UI" pitchFamily="50" charset="-128"/>
              </a:rPr>
              <a:t>８</a:t>
            </a:r>
            <a:r>
              <a:rPr lang="ja-JP" altLang="en-US" sz="4400" dirty="0" smtClean="0">
                <a:latin typeface="Meiryo UI" pitchFamily="50" charset="-128"/>
                <a:ea typeface="Meiryo UI" pitchFamily="50" charset="-128"/>
              </a:rPr>
              <a:t>回　</a:t>
            </a:r>
            <a:r>
              <a:rPr lang="en-US" altLang="ja-JP" sz="4400" dirty="0" smtClean="0">
                <a:latin typeface="Meiryo UI" pitchFamily="50" charset="-128"/>
                <a:ea typeface="Meiryo UI" pitchFamily="50" charset="-128"/>
              </a:rPr>
              <a:t>Assist</a:t>
            </a:r>
            <a:r>
              <a:rPr lang="ja-JP" altLang="en-US" sz="4400" dirty="0" smtClean="0">
                <a:latin typeface="Meiryo UI" pitchFamily="50" charset="-128"/>
                <a:ea typeface="Meiryo UI" pitchFamily="50" charset="-128"/>
              </a:rPr>
              <a:t>勉強会</a:t>
            </a:r>
            <a:endParaRPr lang="ja-JP" altLang="en-US" sz="4400" dirty="0">
              <a:latin typeface="Meiryo UI" pitchFamily="50" charset="-128"/>
              <a:ea typeface="Meiryo UI" pitchFamily="50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214414" y="3143254"/>
            <a:ext cx="6899275" cy="971550"/>
          </a:xfrm>
        </p:spPr>
        <p:txBody>
          <a:bodyPr rtlCol="0">
            <a:normAutofit fontScale="92500" lnSpcReduction="20000"/>
          </a:bodyPr>
          <a:lstStyle/>
          <a:p>
            <a:pPr eaLnBrk="1" fontAlgn="auto" hangingPunct="1">
              <a:buFont typeface="Arial" panose="020B0604020202020204" pitchFamily="34" charset="0"/>
              <a:buNone/>
              <a:defRPr/>
            </a:pPr>
            <a:r>
              <a:rPr lang="ja-JP" altLang="en-US" sz="3200" b="1" dirty="0" smtClean="0">
                <a:latin typeface="Meiryo UI" pitchFamily="50" charset="-128"/>
                <a:ea typeface="Meiryo UI" pitchFamily="50" charset="-128"/>
              </a:rPr>
              <a:t>テーマ①   　</a:t>
            </a:r>
            <a:r>
              <a:rPr lang="en-US" altLang="ja-JP" b="1" dirty="0" err="1" smtClean="0">
                <a:latin typeface="Meiryo UI" pitchFamily="50" charset="-128"/>
                <a:ea typeface="Meiryo UI" pitchFamily="50" charset="-128"/>
              </a:rPr>
              <a:t>SmartManagement</a:t>
            </a:r>
            <a:endParaRPr lang="en-US" altLang="ja-JP" sz="3200" b="1" dirty="0" smtClean="0">
              <a:latin typeface="Meiryo UI" pitchFamily="50" charset="-128"/>
              <a:ea typeface="Meiryo UI" pitchFamily="50" charset="-128"/>
            </a:endParaRPr>
          </a:p>
          <a:p>
            <a:pPr eaLnBrk="1" fontAlgn="auto" hangingPunct="1">
              <a:buFont typeface="Arial" panose="020B0604020202020204" pitchFamily="34" charset="0"/>
              <a:buNone/>
              <a:defRPr/>
            </a:pPr>
            <a:r>
              <a:rPr lang="ja-JP" altLang="en-US" b="1" dirty="0" smtClean="0">
                <a:latin typeface="Meiryo UI" pitchFamily="50" charset="-128"/>
                <a:ea typeface="Meiryo UI" pitchFamily="50" charset="-128"/>
              </a:rPr>
              <a:t>テーマ②　　　　　　　　　</a:t>
            </a:r>
            <a:r>
              <a:rPr lang="en-US" altLang="ja-JP" b="1" dirty="0" smtClean="0">
                <a:latin typeface="Meiryo UI" pitchFamily="50" charset="-128"/>
                <a:ea typeface="Meiryo UI" pitchFamily="50" charset="-128"/>
              </a:rPr>
              <a:t>2020</a:t>
            </a:r>
            <a:r>
              <a:rPr lang="ja-JP" altLang="en-US" b="1" dirty="0" smtClean="0">
                <a:latin typeface="Meiryo UI" pitchFamily="50" charset="-128"/>
                <a:ea typeface="Meiryo UI" pitchFamily="50" charset="-128"/>
              </a:rPr>
              <a:t>年教材</a:t>
            </a:r>
            <a:endParaRPr lang="en-US" altLang="ja-JP" sz="3200" b="1" dirty="0" smtClean="0">
              <a:latin typeface="Meiryo UI" pitchFamily="50" charset="-128"/>
              <a:ea typeface="Meiryo UI" pitchFamily="50" charset="-128"/>
            </a:endParaRPr>
          </a:p>
        </p:txBody>
      </p:sp>
      <p:pic>
        <p:nvPicPr>
          <p:cNvPr id="7172" name="Picture 3" descr="C:\Users\arisawa\Desktop\Resized\アシスト／欧文ロゴ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650" y="506017"/>
            <a:ext cx="7620000" cy="15359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3" name="スライド番号プレースホルダー 3"/>
          <p:cNvSpPr>
            <a:spLocks noGrp="1"/>
          </p:cNvSpPr>
          <p:nvPr>
            <p:ph type="sldNum" sz="quarter" idx="12"/>
          </p:nvPr>
        </p:nvSpPr>
        <p:spPr bwMode="auto">
          <a:xfrm>
            <a:off x="8347075" y="4677966"/>
            <a:ext cx="520700" cy="273844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FC73A50E-16AA-4804-A9E0-E1DE6D9BCE34}" type="slidenum">
              <a:rPr lang="ja-JP" altLang="en-US"/>
              <a:pPr/>
              <a:t>1</a:t>
            </a:fld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s://www.gov-online.go.jp/useful/article/201903/img/02_0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1214428"/>
            <a:ext cx="7379715" cy="245744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571472" y="642924"/>
            <a:ext cx="50006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latin typeface="Meiryo UI" pitchFamily="50" charset="-128"/>
                <a:ea typeface="Meiryo UI" pitchFamily="50" charset="-128"/>
              </a:rPr>
              <a:t>■</a:t>
            </a:r>
            <a:r>
              <a:rPr kumimoji="1" lang="en-US" altLang="ja-JP" dirty="0" smtClean="0">
                <a:latin typeface="Meiryo UI" pitchFamily="50" charset="-128"/>
                <a:ea typeface="Meiryo UI" pitchFamily="50" charset="-128"/>
              </a:rPr>
              <a:t>2020</a:t>
            </a:r>
            <a:r>
              <a:rPr kumimoji="1" lang="ja-JP" altLang="en-US" dirty="0" smtClean="0">
                <a:latin typeface="Meiryo UI" pitchFamily="50" charset="-128"/>
                <a:ea typeface="Meiryo UI" pitchFamily="50" charset="-128"/>
              </a:rPr>
              <a:t>年小学生教科書改訂のポイント</a:t>
            </a:r>
            <a:endParaRPr kumimoji="1" lang="en-US" altLang="ja-JP" dirty="0" smtClean="0">
              <a:latin typeface="Meiryo UI" pitchFamily="50" charset="-128"/>
              <a:ea typeface="Meiryo UI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1214414" y="1428742"/>
            <a:ext cx="7286676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 smtClean="0">
                <a:latin typeface="Meiryo UI" pitchFamily="50" charset="-128"/>
                <a:ea typeface="Meiryo UI" pitchFamily="50" charset="-128"/>
              </a:rPr>
              <a:t>①道徳の教科化（通知表は記述評価）</a:t>
            </a:r>
            <a:endParaRPr lang="en-US" altLang="ja-JP" dirty="0" smtClean="0">
              <a:latin typeface="Meiryo UI" pitchFamily="50" charset="-128"/>
              <a:ea typeface="Meiryo UI" pitchFamily="50" charset="-128"/>
            </a:endParaRPr>
          </a:p>
          <a:p>
            <a:endParaRPr lang="en-US" altLang="ja-JP" dirty="0" smtClean="0">
              <a:latin typeface="Meiryo UI" pitchFamily="50" charset="-128"/>
              <a:ea typeface="Meiryo UI" pitchFamily="50" charset="-128"/>
            </a:endParaRPr>
          </a:p>
          <a:p>
            <a:r>
              <a:rPr kumimoji="1" lang="ja-JP" altLang="en-US" dirty="0" smtClean="0">
                <a:latin typeface="Meiryo UI" pitchFamily="50" charset="-128"/>
                <a:ea typeface="Meiryo UI" pitchFamily="50" charset="-128"/>
              </a:rPr>
              <a:t>②外国語の教科化（小３，４「外国語活動」小５，６「外国語科」</a:t>
            </a:r>
            <a:endParaRPr kumimoji="1" lang="en-US" altLang="ja-JP" dirty="0" smtClean="0">
              <a:latin typeface="Meiryo UI" pitchFamily="50" charset="-128"/>
              <a:ea typeface="Meiryo UI" pitchFamily="50" charset="-128"/>
            </a:endParaRPr>
          </a:p>
          <a:p>
            <a:r>
              <a:rPr lang="ja-JP" altLang="en-US" dirty="0" smtClean="0">
                <a:latin typeface="Meiryo UI" pitchFamily="50" charset="-128"/>
                <a:ea typeface="Meiryo UI" pitchFamily="50" charset="-128"/>
              </a:rPr>
              <a:t>　　外国語活動･･･「聞く」「話す」</a:t>
            </a:r>
            <a:endParaRPr lang="en-US" altLang="ja-JP" dirty="0" smtClean="0">
              <a:latin typeface="Meiryo UI" pitchFamily="50" charset="-128"/>
              <a:ea typeface="Meiryo UI" pitchFamily="50" charset="-128"/>
            </a:endParaRPr>
          </a:p>
          <a:p>
            <a:r>
              <a:rPr lang="ja-JP" altLang="en-US" dirty="0" smtClean="0">
                <a:latin typeface="Meiryo UI" pitchFamily="50" charset="-128"/>
                <a:ea typeface="Meiryo UI" pitchFamily="50" charset="-128"/>
              </a:rPr>
              <a:t>　　外国語科･･･ 「聞く」「話す」 「読む」「書く」</a:t>
            </a:r>
            <a:endParaRPr lang="en-US" altLang="ja-JP" dirty="0" smtClean="0">
              <a:latin typeface="Meiryo UI" pitchFamily="50" charset="-128"/>
              <a:ea typeface="Meiryo UI" pitchFamily="50" charset="-128"/>
            </a:endParaRPr>
          </a:p>
          <a:p>
            <a:endParaRPr lang="en-US" altLang="ja-JP" dirty="0" smtClean="0">
              <a:latin typeface="Meiryo UI" pitchFamily="50" charset="-128"/>
              <a:ea typeface="Meiryo UI" pitchFamily="50" charset="-128"/>
            </a:endParaRPr>
          </a:p>
          <a:p>
            <a:r>
              <a:rPr lang="ja-JP" altLang="en-US" dirty="0" smtClean="0">
                <a:latin typeface="Meiryo UI" pitchFamily="50" charset="-128"/>
                <a:ea typeface="Meiryo UI" pitchFamily="50" charset="-128"/>
              </a:rPr>
              <a:t>③プログラミングの導入</a:t>
            </a:r>
            <a:endParaRPr lang="en-US" altLang="ja-JP" dirty="0" smtClean="0">
              <a:latin typeface="Meiryo UI" pitchFamily="50" charset="-128"/>
              <a:ea typeface="Meiryo UI" pitchFamily="50" charset="-128"/>
            </a:endParaRPr>
          </a:p>
          <a:p>
            <a:r>
              <a:rPr lang="ja-JP" altLang="en-US" dirty="0" smtClean="0">
                <a:latin typeface="Meiryo UI" pitchFamily="50" charset="-128"/>
                <a:ea typeface="Meiryo UI" pitchFamily="50" charset="-128"/>
              </a:rPr>
              <a:t>　　算数　「多角形」　理科　「物質・エネルギー」単元などで実施</a:t>
            </a:r>
            <a:endParaRPr kumimoji="1" lang="en-US" altLang="ja-JP" dirty="0" smtClean="0">
              <a:latin typeface="Meiryo UI" pitchFamily="50" charset="-128"/>
              <a:ea typeface="Meiryo UI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571604" y="2143122"/>
            <a:ext cx="60007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000" b="1" dirty="0" smtClean="0">
                <a:latin typeface="Meiryo UI" pitchFamily="50" charset="-128"/>
                <a:ea typeface="Meiryo UI" pitchFamily="50" charset="-128"/>
              </a:rPr>
              <a:t>2020</a:t>
            </a:r>
            <a:r>
              <a:rPr kumimoji="1" lang="ja-JP" altLang="en-US" sz="4000" b="1" dirty="0" smtClean="0">
                <a:latin typeface="Meiryo UI" pitchFamily="50" charset="-128"/>
                <a:ea typeface="Meiryo UI" pitchFamily="50" charset="-128"/>
              </a:rPr>
              <a:t>年 </a:t>
            </a:r>
            <a:r>
              <a:rPr kumimoji="1" lang="en-US" altLang="ja-JP" sz="4000" b="1" dirty="0" smtClean="0">
                <a:latin typeface="Meiryo UI" pitchFamily="50" charset="-128"/>
                <a:ea typeface="Meiryo UI" pitchFamily="50" charset="-128"/>
              </a:rPr>
              <a:t>Assist</a:t>
            </a:r>
            <a:r>
              <a:rPr kumimoji="1" lang="ja-JP" altLang="en-US" sz="4000" b="1" dirty="0" smtClean="0">
                <a:latin typeface="Meiryo UI" pitchFamily="50" charset="-128"/>
                <a:ea typeface="Meiryo UI" pitchFamily="50" charset="-128"/>
              </a:rPr>
              <a:t>対応教材</a:t>
            </a:r>
            <a:endParaRPr kumimoji="1" lang="en-US" altLang="ja-JP" sz="4000" b="1" dirty="0" smtClean="0">
              <a:latin typeface="Meiryo UI" pitchFamily="50" charset="-128"/>
              <a:ea typeface="Meiryo UI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571472" y="642924"/>
            <a:ext cx="1857388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latin typeface="Meiryo UI" pitchFamily="50" charset="-128"/>
                <a:ea typeface="Meiryo UI" pitchFamily="50" charset="-128"/>
              </a:rPr>
              <a:t>■</a:t>
            </a:r>
            <a:r>
              <a:rPr lang="ja-JP" altLang="en-US" dirty="0" smtClean="0">
                <a:latin typeface="Meiryo UI" pitchFamily="50" charset="-128"/>
                <a:ea typeface="Meiryo UI" pitchFamily="50" charset="-128"/>
              </a:rPr>
              <a:t>算数（改訂）</a:t>
            </a:r>
            <a:endParaRPr kumimoji="1" lang="en-US" altLang="ja-JP" dirty="0" smtClean="0">
              <a:latin typeface="Meiryo UI" pitchFamily="50" charset="-128"/>
              <a:ea typeface="Meiryo UI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85720" y="1214428"/>
            <a:ext cx="4214842" cy="230832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dirty="0" smtClean="0">
                <a:latin typeface="Meiryo UI" pitchFamily="50" charset="-128"/>
                <a:ea typeface="Meiryo UI" pitchFamily="50" charset="-128"/>
              </a:rPr>
              <a:t>ウィンパス・・・小４，５，６年の改訂</a:t>
            </a:r>
            <a:endParaRPr lang="en-US" altLang="ja-JP" dirty="0" smtClean="0">
              <a:latin typeface="Meiryo UI" pitchFamily="50" charset="-128"/>
              <a:ea typeface="Meiryo UI" pitchFamily="50" charset="-128"/>
            </a:endParaRPr>
          </a:p>
          <a:p>
            <a:r>
              <a:rPr lang="en-US" altLang="ja-JP" dirty="0" smtClean="0">
                <a:latin typeface="Meiryo UI" pitchFamily="50" charset="-128"/>
                <a:ea typeface="Meiryo UI" pitchFamily="50" charset="-128"/>
              </a:rPr>
              <a:t>Assist</a:t>
            </a:r>
            <a:r>
              <a:rPr lang="ja-JP" altLang="en-US" dirty="0" smtClean="0">
                <a:latin typeface="Meiryo UI" pitchFamily="50" charset="-128"/>
                <a:ea typeface="Meiryo UI" pitchFamily="50" charset="-128"/>
              </a:rPr>
              <a:t>では</a:t>
            </a:r>
            <a:r>
              <a:rPr lang="en-US" altLang="ja-JP" dirty="0" smtClean="0">
                <a:latin typeface="Meiryo UI" pitchFamily="50" charset="-128"/>
                <a:ea typeface="Meiryo UI" pitchFamily="50" charset="-128"/>
              </a:rPr>
              <a:t>2020</a:t>
            </a:r>
            <a:r>
              <a:rPr lang="ja-JP" altLang="en-US" dirty="0" smtClean="0">
                <a:latin typeface="Meiryo UI" pitchFamily="50" charset="-128"/>
                <a:ea typeface="Meiryo UI" pitchFamily="50" charset="-128"/>
              </a:rPr>
              <a:t>年</a:t>
            </a:r>
            <a:r>
              <a:rPr lang="en-US" altLang="ja-JP" dirty="0" smtClean="0">
                <a:latin typeface="Meiryo UI" pitchFamily="50" charset="-128"/>
                <a:ea typeface="Meiryo UI" pitchFamily="50" charset="-128"/>
              </a:rPr>
              <a:t>4</a:t>
            </a:r>
            <a:r>
              <a:rPr lang="ja-JP" altLang="en-US" dirty="0" smtClean="0">
                <a:latin typeface="Meiryo UI" pitchFamily="50" charset="-128"/>
                <a:ea typeface="Meiryo UI" pitchFamily="50" charset="-128"/>
              </a:rPr>
              <a:t>月完全対応を目指す。</a:t>
            </a:r>
            <a:endParaRPr lang="en-US" altLang="ja-JP" dirty="0" smtClean="0">
              <a:latin typeface="Meiryo UI" pitchFamily="50" charset="-128"/>
              <a:ea typeface="Meiryo UI" pitchFamily="50" charset="-128"/>
            </a:endParaRPr>
          </a:p>
          <a:p>
            <a:endParaRPr kumimoji="1" lang="en-US" altLang="ja-JP" dirty="0" smtClean="0">
              <a:latin typeface="Meiryo UI" pitchFamily="50" charset="-128"/>
              <a:ea typeface="Meiryo UI" pitchFamily="50" charset="-128"/>
            </a:endParaRPr>
          </a:p>
          <a:p>
            <a:r>
              <a:rPr kumimoji="1" lang="ja-JP" altLang="en-US" dirty="0" smtClean="0">
                <a:latin typeface="Meiryo UI" pitchFamily="50" charset="-128"/>
                <a:ea typeface="Meiryo UI" pitchFamily="50" charset="-128"/>
              </a:rPr>
              <a:t> ポイント</a:t>
            </a:r>
            <a:endParaRPr kumimoji="1" lang="en-US" altLang="ja-JP" dirty="0" smtClean="0">
              <a:latin typeface="Meiryo UI" pitchFamily="50" charset="-128"/>
              <a:ea typeface="Meiryo UI" pitchFamily="50" charset="-128"/>
            </a:endParaRPr>
          </a:p>
          <a:p>
            <a:r>
              <a:rPr lang="ja-JP" altLang="en-US" dirty="0" smtClean="0">
                <a:latin typeface="Meiryo UI" pitchFamily="50" charset="-128"/>
                <a:ea typeface="Meiryo UI" pitchFamily="50" charset="-128"/>
              </a:rPr>
              <a:t>・移行措置に伴う内容のいれかえ</a:t>
            </a:r>
            <a:endParaRPr lang="en-US" altLang="ja-JP" dirty="0" smtClean="0">
              <a:latin typeface="Meiryo UI" pitchFamily="50" charset="-128"/>
              <a:ea typeface="Meiryo UI" pitchFamily="50" charset="-128"/>
            </a:endParaRPr>
          </a:p>
          <a:p>
            <a:r>
              <a:rPr kumimoji="1" lang="ja-JP" altLang="en-US" dirty="0" smtClean="0">
                <a:latin typeface="Meiryo UI" pitchFamily="50" charset="-128"/>
                <a:ea typeface="Meiryo UI" pitchFamily="50" charset="-128"/>
              </a:rPr>
              <a:t>・出題内容は現行ウィンパスと大きな変更なし。</a:t>
            </a:r>
            <a:endParaRPr kumimoji="1" lang="en-US" altLang="ja-JP" dirty="0" smtClean="0">
              <a:latin typeface="Meiryo UI" pitchFamily="50" charset="-128"/>
              <a:ea typeface="Meiryo UI" pitchFamily="50" charset="-128"/>
            </a:endParaRPr>
          </a:p>
          <a:p>
            <a:r>
              <a:rPr lang="ja-JP" altLang="en-US" dirty="0" smtClean="0">
                <a:latin typeface="Meiryo UI" pitchFamily="50" charset="-128"/>
                <a:ea typeface="Meiryo UI" pitchFamily="50" charset="-128"/>
              </a:rPr>
              <a:t>・カラー印刷</a:t>
            </a:r>
            <a:endParaRPr lang="en-US" altLang="ja-JP" dirty="0" smtClean="0">
              <a:latin typeface="Meiryo UI" pitchFamily="50" charset="-128"/>
              <a:ea typeface="Meiryo UI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285720" y="3925683"/>
            <a:ext cx="4214842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dirty="0" smtClean="0">
                <a:latin typeface="Meiryo UI" pitchFamily="50" charset="-128"/>
                <a:ea typeface="Meiryo UI" pitchFamily="50" charset="-128"/>
              </a:rPr>
              <a:t>エフォート･･･</a:t>
            </a:r>
            <a:r>
              <a:rPr lang="en-US" altLang="ja-JP" dirty="0" smtClean="0">
                <a:latin typeface="Meiryo UI" pitchFamily="50" charset="-128"/>
                <a:ea typeface="Meiryo UI" pitchFamily="50" charset="-128"/>
              </a:rPr>
              <a:t>Ⅰ</a:t>
            </a:r>
            <a:r>
              <a:rPr lang="ja-JP" altLang="en-US" dirty="0" err="1" smtClean="0">
                <a:latin typeface="Meiryo UI" pitchFamily="50" charset="-128"/>
                <a:ea typeface="Meiryo UI" pitchFamily="50" charset="-128"/>
              </a:rPr>
              <a:t>，</a:t>
            </a:r>
            <a:r>
              <a:rPr lang="en-US" altLang="ja-JP" dirty="0" smtClean="0">
                <a:latin typeface="Meiryo UI" pitchFamily="50" charset="-128"/>
                <a:ea typeface="Meiryo UI" pitchFamily="50" charset="-128"/>
              </a:rPr>
              <a:t>Ⅱ</a:t>
            </a:r>
            <a:r>
              <a:rPr lang="ja-JP" altLang="en-US" dirty="0" err="1" smtClean="0">
                <a:latin typeface="Meiryo UI" pitchFamily="50" charset="-128"/>
                <a:ea typeface="Meiryo UI" pitchFamily="50" charset="-128"/>
              </a:rPr>
              <a:t>，</a:t>
            </a:r>
            <a:r>
              <a:rPr lang="en-US" altLang="ja-JP" dirty="0" smtClean="0">
                <a:latin typeface="Meiryo UI" pitchFamily="50" charset="-128"/>
                <a:ea typeface="Meiryo UI" pitchFamily="50" charset="-128"/>
              </a:rPr>
              <a:t>Ⅲ</a:t>
            </a:r>
            <a:r>
              <a:rPr lang="ja-JP" altLang="en-US" dirty="0" smtClean="0">
                <a:latin typeface="Meiryo UI" pitchFamily="50" charset="-128"/>
                <a:ea typeface="Meiryo UI" pitchFamily="50" charset="-128"/>
              </a:rPr>
              <a:t>の改訂</a:t>
            </a:r>
            <a:endParaRPr lang="en-US" altLang="ja-JP" dirty="0" smtClean="0">
              <a:latin typeface="Meiryo UI" pitchFamily="50" charset="-128"/>
              <a:ea typeface="Meiryo UI" pitchFamily="50" charset="-128"/>
            </a:endParaRPr>
          </a:p>
          <a:p>
            <a:r>
              <a:rPr lang="en-US" altLang="ja-JP" dirty="0" smtClean="0">
                <a:latin typeface="Meiryo UI" pitchFamily="50" charset="-128"/>
                <a:ea typeface="Meiryo UI" pitchFamily="50" charset="-128"/>
              </a:rPr>
              <a:t>Assist</a:t>
            </a:r>
            <a:r>
              <a:rPr lang="ja-JP" altLang="en-US" dirty="0" smtClean="0">
                <a:latin typeface="Meiryo UI" pitchFamily="50" charset="-128"/>
                <a:ea typeface="Meiryo UI" pitchFamily="50" charset="-128"/>
              </a:rPr>
              <a:t>では</a:t>
            </a:r>
            <a:r>
              <a:rPr lang="en-US" altLang="ja-JP" dirty="0" smtClean="0">
                <a:latin typeface="Meiryo UI" pitchFamily="50" charset="-128"/>
                <a:ea typeface="Meiryo UI" pitchFamily="50" charset="-128"/>
              </a:rPr>
              <a:t>2020</a:t>
            </a:r>
            <a:r>
              <a:rPr lang="ja-JP" altLang="en-US" dirty="0" smtClean="0">
                <a:latin typeface="Meiryo UI" pitchFamily="50" charset="-128"/>
                <a:ea typeface="Meiryo UI" pitchFamily="50" charset="-128"/>
              </a:rPr>
              <a:t>年</a:t>
            </a:r>
            <a:r>
              <a:rPr lang="en-US" altLang="ja-JP" dirty="0" smtClean="0">
                <a:latin typeface="Meiryo UI" pitchFamily="50" charset="-128"/>
                <a:ea typeface="Meiryo UI" pitchFamily="50" charset="-128"/>
              </a:rPr>
              <a:t>4</a:t>
            </a:r>
            <a:r>
              <a:rPr lang="ja-JP" altLang="en-US" dirty="0" smtClean="0">
                <a:latin typeface="Meiryo UI" pitchFamily="50" charset="-128"/>
                <a:ea typeface="Meiryo UI" pitchFamily="50" charset="-128"/>
              </a:rPr>
              <a:t>月完全対応を目指す。</a:t>
            </a:r>
            <a:endParaRPr lang="en-US" altLang="ja-JP" dirty="0" smtClean="0">
              <a:latin typeface="Meiryo UI" pitchFamily="50" charset="-128"/>
              <a:ea typeface="Meiryo UI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786314" y="642924"/>
            <a:ext cx="1643074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latin typeface="Meiryo UI" pitchFamily="50" charset="-128"/>
                <a:ea typeface="Meiryo UI" pitchFamily="50" charset="-128"/>
              </a:rPr>
              <a:t>■</a:t>
            </a:r>
            <a:r>
              <a:rPr lang="ja-JP" altLang="en-US" dirty="0" smtClean="0">
                <a:latin typeface="Meiryo UI" pitchFamily="50" charset="-128"/>
                <a:ea typeface="Meiryo UI" pitchFamily="50" charset="-128"/>
              </a:rPr>
              <a:t>英語</a:t>
            </a:r>
            <a:r>
              <a:rPr lang="en-US" altLang="ja-JP" dirty="0" smtClean="0">
                <a:latin typeface="Meiryo UI" pitchFamily="50" charset="-128"/>
                <a:ea typeface="Meiryo UI" pitchFamily="50" charset="-128"/>
              </a:rPr>
              <a:t>(</a:t>
            </a:r>
            <a:r>
              <a:rPr lang="ja-JP" altLang="en-US" dirty="0" smtClean="0">
                <a:latin typeface="Meiryo UI" pitchFamily="50" charset="-128"/>
                <a:ea typeface="Meiryo UI" pitchFamily="50" charset="-128"/>
              </a:rPr>
              <a:t>新作</a:t>
            </a:r>
            <a:r>
              <a:rPr lang="en-US" altLang="ja-JP" dirty="0" smtClean="0">
                <a:latin typeface="Meiryo UI" pitchFamily="50" charset="-128"/>
                <a:ea typeface="Meiryo UI" pitchFamily="50" charset="-128"/>
              </a:rPr>
              <a:t>)</a:t>
            </a:r>
            <a:endParaRPr kumimoji="1" lang="en-US" altLang="ja-JP" dirty="0" smtClean="0">
              <a:latin typeface="Meiryo UI" pitchFamily="50" charset="-128"/>
              <a:ea typeface="Meiryo UI" pitchFamily="50" charset="-128"/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714876" y="1200873"/>
            <a:ext cx="3643338" cy="258532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dirty="0" smtClean="0">
                <a:latin typeface="Meiryo UI" pitchFamily="50" charset="-128"/>
                <a:ea typeface="Meiryo UI" pitchFamily="50" charset="-128"/>
              </a:rPr>
              <a:t>ウィンパス</a:t>
            </a:r>
            <a:r>
              <a:rPr kumimoji="1" lang="ja-JP" altLang="en-US" dirty="0" smtClean="0">
                <a:latin typeface="Meiryo UI" pitchFamily="50" charset="-128"/>
                <a:ea typeface="Meiryo UI" pitchFamily="50" charset="-128"/>
              </a:rPr>
              <a:t>・・・</a:t>
            </a:r>
            <a:r>
              <a:rPr lang="ja-JP" altLang="en-US" dirty="0" smtClean="0">
                <a:latin typeface="Meiryo UI" pitchFamily="50" charset="-128"/>
                <a:ea typeface="Meiryo UI" pitchFamily="50" charset="-128"/>
              </a:rPr>
              <a:t>小</a:t>
            </a:r>
            <a:r>
              <a:rPr kumimoji="1" lang="ja-JP" altLang="en-US" dirty="0" smtClean="0">
                <a:latin typeface="Meiryo UI" pitchFamily="50" charset="-128"/>
                <a:ea typeface="Meiryo UI" pitchFamily="50" charset="-128"/>
              </a:rPr>
              <a:t>５，６年</a:t>
            </a:r>
            <a:endParaRPr kumimoji="1" lang="en-US" altLang="ja-JP" dirty="0" smtClean="0">
              <a:latin typeface="Meiryo UI" pitchFamily="50" charset="-128"/>
              <a:ea typeface="Meiryo UI" pitchFamily="50" charset="-128"/>
            </a:endParaRPr>
          </a:p>
          <a:p>
            <a:r>
              <a:rPr kumimoji="1" lang="en-US" altLang="ja-JP" dirty="0" smtClean="0">
                <a:latin typeface="Meiryo UI" pitchFamily="50" charset="-128"/>
                <a:ea typeface="Meiryo UI" pitchFamily="50" charset="-128"/>
              </a:rPr>
              <a:t>Assist</a:t>
            </a:r>
            <a:r>
              <a:rPr kumimoji="1" lang="ja-JP" altLang="en-US" dirty="0" smtClean="0">
                <a:latin typeface="Meiryo UI" pitchFamily="50" charset="-128"/>
                <a:ea typeface="Meiryo UI" pitchFamily="50" charset="-128"/>
              </a:rPr>
              <a:t>では</a:t>
            </a:r>
            <a:r>
              <a:rPr kumimoji="1" lang="en-US" altLang="ja-JP" dirty="0" smtClean="0">
                <a:latin typeface="Meiryo UI" pitchFamily="50" charset="-128"/>
                <a:ea typeface="Meiryo UI" pitchFamily="50" charset="-128"/>
              </a:rPr>
              <a:t>2020</a:t>
            </a:r>
            <a:r>
              <a:rPr kumimoji="1" lang="ja-JP" altLang="en-US" dirty="0" smtClean="0">
                <a:latin typeface="Meiryo UI" pitchFamily="50" charset="-128"/>
                <a:ea typeface="Meiryo UI" pitchFamily="50" charset="-128"/>
              </a:rPr>
              <a:t>年 </a:t>
            </a:r>
            <a:r>
              <a:rPr kumimoji="1" lang="en-US" altLang="ja-JP" dirty="0" smtClean="0">
                <a:latin typeface="Meiryo UI" pitchFamily="50" charset="-128"/>
                <a:ea typeface="Meiryo UI" pitchFamily="50" charset="-128"/>
              </a:rPr>
              <a:t>9</a:t>
            </a:r>
            <a:r>
              <a:rPr kumimoji="1" lang="ja-JP" altLang="en-US" dirty="0" smtClean="0">
                <a:latin typeface="Meiryo UI" pitchFamily="50" charset="-128"/>
                <a:ea typeface="Meiryo UI" pitchFamily="50" charset="-128"/>
              </a:rPr>
              <a:t>月を目途に複数回にわけてリリース</a:t>
            </a:r>
            <a:endParaRPr kumimoji="1" lang="en-US" altLang="ja-JP" dirty="0" smtClean="0">
              <a:latin typeface="Meiryo UI" pitchFamily="50" charset="-128"/>
              <a:ea typeface="Meiryo UI" pitchFamily="50" charset="-128"/>
            </a:endParaRPr>
          </a:p>
          <a:p>
            <a:endParaRPr lang="en-US" altLang="ja-JP" dirty="0" smtClean="0">
              <a:latin typeface="Meiryo UI" pitchFamily="50" charset="-128"/>
              <a:ea typeface="Meiryo UI" pitchFamily="50" charset="-128"/>
            </a:endParaRPr>
          </a:p>
          <a:p>
            <a:r>
              <a:rPr lang="ja-JP" altLang="en-US" dirty="0" smtClean="0">
                <a:latin typeface="Meiryo UI" pitchFamily="50" charset="-128"/>
                <a:ea typeface="Meiryo UI" pitchFamily="50" charset="-128"/>
              </a:rPr>
              <a:t>ポイント</a:t>
            </a:r>
            <a:endParaRPr lang="en-US" altLang="ja-JP" dirty="0" smtClean="0">
              <a:latin typeface="Meiryo UI" pitchFamily="50" charset="-128"/>
              <a:ea typeface="Meiryo UI" pitchFamily="50" charset="-128"/>
            </a:endParaRPr>
          </a:p>
          <a:p>
            <a:r>
              <a:rPr lang="ja-JP" altLang="en-US" dirty="0" smtClean="0">
                <a:latin typeface="Meiryo UI" pitchFamily="50" charset="-128"/>
                <a:ea typeface="Meiryo UI" pitchFamily="50" charset="-128"/>
              </a:rPr>
              <a:t>・標準向け</a:t>
            </a:r>
            <a:endParaRPr lang="en-US" altLang="ja-JP" dirty="0" smtClean="0">
              <a:latin typeface="Meiryo UI" pitchFamily="50" charset="-128"/>
              <a:ea typeface="Meiryo UI" pitchFamily="50" charset="-128"/>
            </a:endParaRPr>
          </a:p>
          <a:p>
            <a:r>
              <a:rPr lang="ja-JP" altLang="en-US" dirty="0" smtClean="0">
                <a:latin typeface="Meiryo UI" pitchFamily="50" charset="-128"/>
                <a:ea typeface="Meiryo UI" pitchFamily="50" charset="-128"/>
              </a:rPr>
              <a:t>・全面リニューアル。内容はかなり充実しています。</a:t>
            </a:r>
            <a:endParaRPr lang="en-US" altLang="ja-JP" dirty="0" smtClean="0">
              <a:latin typeface="Meiryo UI" pitchFamily="50" charset="-128"/>
              <a:ea typeface="Meiryo UI" pitchFamily="50" charset="-128"/>
            </a:endParaRPr>
          </a:p>
          <a:p>
            <a:r>
              <a:rPr lang="ja-JP" altLang="en-US" dirty="0" smtClean="0">
                <a:latin typeface="Meiryo UI" pitchFamily="50" charset="-128"/>
                <a:ea typeface="Meiryo UI" pitchFamily="50" charset="-128"/>
              </a:rPr>
              <a:t>・全ページフルカラー印刷</a:t>
            </a:r>
            <a:endParaRPr lang="en-US" altLang="ja-JP" dirty="0" smtClean="0">
              <a:latin typeface="Meiryo UI" pitchFamily="50" charset="-128"/>
              <a:ea typeface="Meiryo UI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571472" y="702220"/>
            <a:ext cx="1643074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latin typeface="Meiryo UI" pitchFamily="50" charset="-128"/>
                <a:ea typeface="Meiryo UI" pitchFamily="50" charset="-128"/>
              </a:rPr>
              <a:t>■</a:t>
            </a:r>
            <a:r>
              <a:rPr lang="ja-JP" altLang="en-US" dirty="0" smtClean="0">
                <a:latin typeface="Meiryo UI" pitchFamily="50" charset="-128"/>
                <a:ea typeface="Meiryo UI" pitchFamily="50" charset="-128"/>
              </a:rPr>
              <a:t>算数</a:t>
            </a:r>
            <a:r>
              <a:rPr lang="en-US" altLang="ja-JP" dirty="0" smtClean="0">
                <a:latin typeface="Meiryo UI" pitchFamily="50" charset="-128"/>
                <a:ea typeface="Meiryo UI" pitchFamily="50" charset="-128"/>
              </a:rPr>
              <a:t>(</a:t>
            </a:r>
            <a:r>
              <a:rPr lang="ja-JP" altLang="en-US" dirty="0" smtClean="0">
                <a:latin typeface="Meiryo UI" pitchFamily="50" charset="-128"/>
                <a:ea typeface="Meiryo UI" pitchFamily="50" charset="-128"/>
              </a:rPr>
              <a:t>新作</a:t>
            </a:r>
            <a:r>
              <a:rPr lang="en-US" altLang="ja-JP" dirty="0" smtClean="0">
                <a:latin typeface="Meiryo UI" pitchFamily="50" charset="-128"/>
                <a:ea typeface="Meiryo UI" pitchFamily="50" charset="-128"/>
              </a:rPr>
              <a:t>)</a:t>
            </a:r>
            <a:endParaRPr kumimoji="1" lang="en-US" altLang="ja-JP" dirty="0" smtClean="0">
              <a:latin typeface="Meiryo UI" pitchFamily="50" charset="-128"/>
              <a:ea typeface="Meiryo UI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85720" y="1352502"/>
            <a:ext cx="4286280" cy="286232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latin typeface="Meiryo UI" pitchFamily="50" charset="-128"/>
                <a:ea typeface="Meiryo UI" pitchFamily="50" charset="-128"/>
              </a:rPr>
              <a:t>教科書ぴったりテスト・・・小４，５，６年</a:t>
            </a:r>
            <a:endParaRPr kumimoji="1" lang="en-US" altLang="ja-JP" dirty="0" smtClean="0">
              <a:latin typeface="Meiryo UI" pitchFamily="50" charset="-128"/>
              <a:ea typeface="Meiryo UI" pitchFamily="50" charset="-128"/>
            </a:endParaRPr>
          </a:p>
          <a:p>
            <a:r>
              <a:rPr kumimoji="1" lang="en-US" altLang="ja-JP" dirty="0" smtClean="0">
                <a:latin typeface="Meiryo UI" pitchFamily="50" charset="-128"/>
                <a:ea typeface="Meiryo UI" pitchFamily="50" charset="-128"/>
              </a:rPr>
              <a:t>Assist</a:t>
            </a:r>
            <a:r>
              <a:rPr kumimoji="1" lang="ja-JP" altLang="en-US" dirty="0" smtClean="0">
                <a:latin typeface="Meiryo UI" pitchFamily="50" charset="-128"/>
                <a:ea typeface="Meiryo UI" pitchFamily="50" charset="-128"/>
              </a:rPr>
              <a:t>では</a:t>
            </a:r>
            <a:r>
              <a:rPr kumimoji="1" lang="en-US" altLang="ja-JP" dirty="0" smtClean="0">
                <a:latin typeface="Meiryo UI" pitchFamily="50" charset="-128"/>
                <a:ea typeface="Meiryo UI" pitchFamily="50" charset="-128"/>
              </a:rPr>
              <a:t>2020</a:t>
            </a:r>
            <a:r>
              <a:rPr kumimoji="1" lang="ja-JP" altLang="en-US" dirty="0" smtClean="0">
                <a:latin typeface="Meiryo UI" pitchFamily="50" charset="-128"/>
                <a:ea typeface="Meiryo UI" pitchFamily="50" charset="-128"/>
              </a:rPr>
              <a:t>年 </a:t>
            </a:r>
            <a:r>
              <a:rPr kumimoji="1" lang="en-US" altLang="ja-JP" dirty="0" smtClean="0">
                <a:latin typeface="Meiryo UI" pitchFamily="50" charset="-128"/>
                <a:ea typeface="Meiryo UI" pitchFamily="50" charset="-128"/>
              </a:rPr>
              <a:t>9</a:t>
            </a:r>
            <a:r>
              <a:rPr kumimoji="1" lang="ja-JP" altLang="en-US" dirty="0" smtClean="0">
                <a:latin typeface="Meiryo UI" pitchFamily="50" charset="-128"/>
                <a:ea typeface="Meiryo UI" pitchFamily="50" charset="-128"/>
              </a:rPr>
              <a:t>月を目途に複数回にわけてリリース</a:t>
            </a:r>
            <a:endParaRPr kumimoji="1" lang="en-US" altLang="ja-JP" dirty="0" smtClean="0">
              <a:latin typeface="Meiryo UI" pitchFamily="50" charset="-128"/>
              <a:ea typeface="Meiryo UI" pitchFamily="50" charset="-128"/>
            </a:endParaRPr>
          </a:p>
          <a:p>
            <a:endParaRPr lang="en-US" altLang="ja-JP" dirty="0" smtClean="0">
              <a:latin typeface="Meiryo UI" pitchFamily="50" charset="-128"/>
              <a:ea typeface="Meiryo UI" pitchFamily="50" charset="-128"/>
            </a:endParaRPr>
          </a:p>
          <a:p>
            <a:r>
              <a:rPr lang="ja-JP" altLang="en-US" dirty="0" smtClean="0">
                <a:latin typeface="Meiryo UI" pitchFamily="50" charset="-128"/>
                <a:ea typeface="Meiryo UI" pitchFamily="50" charset="-128"/>
              </a:rPr>
              <a:t>ポイント</a:t>
            </a:r>
            <a:endParaRPr lang="en-US" altLang="ja-JP" dirty="0" smtClean="0">
              <a:latin typeface="Meiryo UI" pitchFamily="50" charset="-128"/>
              <a:ea typeface="Meiryo UI" pitchFamily="50" charset="-128"/>
            </a:endParaRPr>
          </a:p>
          <a:p>
            <a:r>
              <a:rPr lang="ja-JP" altLang="en-US" dirty="0" smtClean="0">
                <a:latin typeface="Meiryo UI" pitchFamily="50" charset="-128"/>
                <a:ea typeface="Meiryo UI" pitchFamily="50" charset="-128"/>
              </a:rPr>
              <a:t>・低学力向け</a:t>
            </a:r>
            <a:endParaRPr lang="en-US" altLang="ja-JP" dirty="0" smtClean="0">
              <a:latin typeface="Meiryo UI" pitchFamily="50" charset="-128"/>
              <a:ea typeface="Meiryo UI" pitchFamily="50" charset="-128"/>
            </a:endParaRPr>
          </a:p>
          <a:p>
            <a:r>
              <a:rPr lang="ja-JP" altLang="en-US" dirty="0" smtClean="0">
                <a:latin typeface="Meiryo UI" pitchFamily="50" charset="-128"/>
                <a:ea typeface="Meiryo UI" pitchFamily="50" charset="-128"/>
              </a:rPr>
              <a:t>・全ページフルカラー印刷</a:t>
            </a:r>
            <a:endParaRPr lang="en-US" altLang="ja-JP" dirty="0" smtClean="0">
              <a:latin typeface="Meiryo UI" pitchFamily="50" charset="-128"/>
              <a:ea typeface="Meiryo UI" pitchFamily="50" charset="-128"/>
            </a:endParaRPr>
          </a:p>
          <a:p>
            <a:r>
              <a:rPr lang="ja-JP" altLang="en-US" dirty="0" smtClean="0">
                <a:latin typeface="Meiryo UI" pitchFamily="50" charset="-128"/>
                <a:ea typeface="Meiryo UI" pitchFamily="50" charset="-128"/>
              </a:rPr>
              <a:t>・教科書準拠（啓林館　東京書籍　教育出版）</a:t>
            </a:r>
            <a:endParaRPr lang="en-US" altLang="ja-JP" dirty="0" smtClean="0">
              <a:latin typeface="Meiryo UI" pitchFamily="50" charset="-128"/>
              <a:ea typeface="Meiryo UI" pitchFamily="50" charset="-128"/>
            </a:endParaRPr>
          </a:p>
          <a:p>
            <a:endParaRPr kumimoji="1" lang="en-US" altLang="ja-JP" dirty="0" smtClean="0">
              <a:latin typeface="Meiryo UI" pitchFamily="50" charset="-128"/>
              <a:ea typeface="Meiryo UI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929190" y="714362"/>
            <a:ext cx="1643074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latin typeface="Meiryo UI" pitchFamily="50" charset="-128"/>
                <a:ea typeface="Meiryo UI" pitchFamily="50" charset="-128"/>
              </a:rPr>
              <a:t>■</a:t>
            </a:r>
            <a:r>
              <a:rPr lang="ja-JP" altLang="en-US" dirty="0" smtClean="0">
                <a:latin typeface="Meiryo UI" pitchFamily="50" charset="-128"/>
                <a:ea typeface="Meiryo UI" pitchFamily="50" charset="-128"/>
              </a:rPr>
              <a:t>英語</a:t>
            </a:r>
            <a:r>
              <a:rPr lang="en-US" altLang="ja-JP" dirty="0" smtClean="0">
                <a:latin typeface="Meiryo UI" pitchFamily="50" charset="-128"/>
                <a:ea typeface="Meiryo UI" pitchFamily="50" charset="-128"/>
              </a:rPr>
              <a:t>(</a:t>
            </a:r>
            <a:r>
              <a:rPr lang="ja-JP" altLang="en-US" dirty="0" smtClean="0">
                <a:latin typeface="Meiryo UI" pitchFamily="50" charset="-128"/>
                <a:ea typeface="Meiryo UI" pitchFamily="50" charset="-128"/>
              </a:rPr>
              <a:t>新作</a:t>
            </a:r>
            <a:r>
              <a:rPr lang="en-US" altLang="ja-JP" dirty="0" smtClean="0">
                <a:latin typeface="Meiryo UI" pitchFamily="50" charset="-128"/>
                <a:ea typeface="Meiryo UI" pitchFamily="50" charset="-128"/>
              </a:rPr>
              <a:t>)</a:t>
            </a:r>
            <a:endParaRPr kumimoji="1" lang="en-US" altLang="ja-JP" dirty="0" smtClean="0">
              <a:latin typeface="Meiryo UI" pitchFamily="50" charset="-128"/>
              <a:ea typeface="Meiryo UI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714876" y="1285866"/>
            <a:ext cx="4143404" cy="31393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latin typeface="Meiryo UI" pitchFamily="50" charset="-128"/>
                <a:ea typeface="Meiryo UI" pitchFamily="50" charset="-128"/>
              </a:rPr>
              <a:t>教科書ぴったりテスト・・・小５，６年</a:t>
            </a:r>
            <a:endParaRPr kumimoji="1" lang="en-US" altLang="ja-JP" dirty="0" smtClean="0">
              <a:latin typeface="Meiryo UI" pitchFamily="50" charset="-128"/>
              <a:ea typeface="Meiryo UI" pitchFamily="50" charset="-128"/>
            </a:endParaRPr>
          </a:p>
          <a:p>
            <a:r>
              <a:rPr kumimoji="1" lang="en-US" altLang="ja-JP" dirty="0" smtClean="0">
                <a:latin typeface="Meiryo UI" pitchFamily="50" charset="-128"/>
                <a:ea typeface="Meiryo UI" pitchFamily="50" charset="-128"/>
              </a:rPr>
              <a:t>Assist</a:t>
            </a:r>
            <a:r>
              <a:rPr kumimoji="1" lang="ja-JP" altLang="en-US" dirty="0" smtClean="0">
                <a:latin typeface="Meiryo UI" pitchFamily="50" charset="-128"/>
                <a:ea typeface="Meiryo UI" pitchFamily="50" charset="-128"/>
              </a:rPr>
              <a:t>では</a:t>
            </a:r>
            <a:r>
              <a:rPr kumimoji="1" lang="en-US" altLang="ja-JP" dirty="0" smtClean="0">
                <a:latin typeface="Meiryo UI" pitchFamily="50" charset="-128"/>
                <a:ea typeface="Meiryo UI" pitchFamily="50" charset="-128"/>
              </a:rPr>
              <a:t>2020</a:t>
            </a:r>
            <a:r>
              <a:rPr kumimoji="1" lang="ja-JP" altLang="en-US" dirty="0" smtClean="0">
                <a:latin typeface="Meiryo UI" pitchFamily="50" charset="-128"/>
                <a:ea typeface="Meiryo UI" pitchFamily="50" charset="-128"/>
              </a:rPr>
              <a:t>年 </a:t>
            </a:r>
            <a:r>
              <a:rPr kumimoji="1" lang="en-US" altLang="ja-JP" dirty="0" smtClean="0">
                <a:latin typeface="Meiryo UI" pitchFamily="50" charset="-128"/>
                <a:ea typeface="Meiryo UI" pitchFamily="50" charset="-128"/>
              </a:rPr>
              <a:t>9</a:t>
            </a:r>
            <a:r>
              <a:rPr kumimoji="1" lang="ja-JP" altLang="en-US" dirty="0" smtClean="0">
                <a:latin typeface="Meiryo UI" pitchFamily="50" charset="-128"/>
                <a:ea typeface="Meiryo UI" pitchFamily="50" charset="-128"/>
              </a:rPr>
              <a:t>月を目途に複数回にわけてリリース</a:t>
            </a:r>
            <a:endParaRPr kumimoji="1" lang="en-US" altLang="ja-JP" dirty="0" smtClean="0">
              <a:latin typeface="Meiryo UI" pitchFamily="50" charset="-128"/>
              <a:ea typeface="Meiryo UI" pitchFamily="50" charset="-128"/>
            </a:endParaRPr>
          </a:p>
          <a:p>
            <a:endParaRPr lang="en-US" altLang="ja-JP" dirty="0" smtClean="0">
              <a:latin typeface="Meiryo UI" pitchFamily="50" charset="-128"/>
              <a:ea typeface="Meiryo UI" pitchFamily="50" charset="-128"/>
            </a:endParaRPr>
          </a:p>
          <a:p>
            <a:r>
              <a:rPr lang="ja-JP" altLang="en-US" dirty="0" smtClean="0">
                <a:latin typeface="Meiryo UI" pitchFamily="50" charset="-128"/>
                <a:ea typeface="Meiryo UI" pitchFamily="50" charset="-128"/>
              </a:rPr>
              <a:t>ポイント</a:t>
            </a:r>
            <a:endParaRPr lang="en-US" altLang="ja-JP" dirty="0" smtClean="0">
              <a:latin typeface="Meiryo UI" pitchFamily="50" charset="-128"/>
              <a:ea typeface="Meiryo UI" pitchFamily="50" charset="-128"/>
            </a:endParaRPr>
          </a:p>
          <a:p>
            <a:r>
              <a:rPr lang="ja-JP" altLang="en-US" dirty="0" smtClean="0">
                <a:latin typeface="Meiryo UI" pitchFamily="50" charset="-128"/>
                <a:ea typeface="Meiryo UI" pitchFamily="50" charset="-128"/>
              </a:rPr>
              <a:t>・低学力向け</a:t>
            </a:r>
            <a:endParaRPr lang="en-US" altLang="ja-JP" dirty="0" smtClean="0">
              <a:latin typeface="Meiryo UI" pitchFamily="50" charset="-128"/>
              <a:ea typeface="Meiryo UI" pitchFamily="50" charset="-128"/>
            </a:endParaRPr>
          </a:p>
          <a:p>
            <a:r>
              <a:rPr lang="ja-JP" altLang="en-US" dirty="0" smtClean="0">
                <a:latin typeface="Meiryo UI" pitchFamily="50" charset="-128"/>
                <a:ea typeface="Meiryo UI" pitchFamily="50" charset="-128"/>
              </a:rPr>
              <a:t>・全ページフルカラー印刷</a:t>
            </a:r>
            <a:endParaRPr lang="en-US" altLang="ja-JP" dirty="0" smtClean="0">
              <a:latin typeface="Meiryo UI" pitchFamily="50" charset="-128"/>
              <a:ea typeface="Meiryo UI" pitchFamily="50" charset="-128"/>
            </a:endParaRPr>
          </a:p>
          <a:p>
            <a:r>
              <a:rPr lang="ja-JP" altLang="en-US" dirty="0" smtClean="0">
                <a:latin typeface="Meiryo UI" pitchFamily="50" charset="-128"/>
                <a:ea typeface="Meiryo UI" pitchFamily="50" charset="-128"/>
              </a:rPr>
              <a:t>・教科書準拠（啓林館・東京書籍・教育出版・標準版）</a:t>
            </a:r>
            <a:endParaRPr lang="en-US" altLang="ja-JP" dirty="0" smtClean="0">
              <a:latin typeface="Meiryo UI" pitchFamily="50" charset="-128"/>
              <a:ea typeface="Meiryo UI" pitchFamily="50" charset="-128"/>
            </a:endParaRPr>
          </a:p>
          <a:p>
            <a:r>
              <a:rPr lang="ja-JP" altLang="en-US" dirty="0" smtClean="0">
                <a:latin typeface="Meiryo UI" pitchFamily="50" charset="-128"/>
                <a:ea typeface="Meiryo UI" pitchFamily="50" charset="-128"/>
              </a:rPr>
              <a:t>・リスニング対応（音源が動画で流れる）</a:t>
            </a:r>
            <a:endParaRPr lang="en-US" altLang="ja-JP" dirty="0" smtClean="0">
              <a:latin typeface="Meiryo UI" pitchFamily="50" charset="-128"/>
              <a:ea typeface="Meiryo UI" pitchFamily="50" charset="-128"/>
            </a:endParaRPr>
          </a:p>
          <a:p>
            <a:endParaRPr lang="en-US" altLang="ja-JP" dirty="0" smtClean="0">
              <a:latin typeface="Meiryo UI" pitchFamily="50" charset="-128"/>
              <a:ea typeface="Meiryo UI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571472" y="642924"/>
            <a:ext cx="2714644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latin typeface="Meiryo UI" pitchFamily="50" charset="-128"/>
                <a:ea typeface="Meiryo UI" pitchFamily="50" charset="-128"/>
              </a:rPr>
              <a:t>■</a:t>
            </a:r>
            <a:r>
              <a:rPr lang="ja-JP" altLang="en-US" dirty="0" smtClean="0">
                <a:latin typeface="Meiryo UI" pitchFamily="50" charset="-128"/>
                <a:ea typeface="Meiryo UI" pitchFamily="50" charset="-128"/>
              </a:rPr>
              <a:t>理科・社会</a:t>
            </a:r>
            <a:r>
              <a:rPr lang="en-US" altLang="ja-JP" dirty="0" smtClean="0">
                <a:latin typeface="Meiryo UI" pitchFamily="50" charset="-128"/>
                <a:ea typeface="Meiryo UI" pitchFamily="50" charset="-128"/>
              </a:rPr>
              <a:t>(</a:t>
            </a:r>
            <a:r>
              <a:rPr lang="ja-JP" altLang="en-US" dirty="0" smtClean="0">
                <a:latin typeface="Meiryo UI" pitchFamily="50" charset="-128"/>
                <a:ea typeface="Meiryo UI" pitchFamily="50" charset="-128"/>
              </a:rPr>
              <a:t>新作</a:t>
            </a:r>
            <a:r>
              <a:rPr lang="en-US" altLang="ja-JP" dirty="0" smtClean="0">
                <a:latin typeface="Meiryo UI" pitchFamily="50" charset="-128"/>
                <a:ea typeface="Meiryo UI" pitchFamily="50" charset="-128"/>
              </a:rPr>
              <a:t>)</a:t>
            </a:r>
            <a:endParaRPr kumimoji="1" lang="en-US" altLang="ja-JP" dirty="0" smtClean="0">
              <a:latin typeface="Meiryo UI" pitchFamily="50" charset="-128"/>
              <a:ea typeface="Meiryo UI" pitchFamily="50" charset="-128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14282" y="1357304"/>
            <a:ext cx="3714776" cy="258532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dirty="0" smtClean="0">
                <a:latin typeface="Meiryo UI" pitchFamily="50" charset="-128"/>
                <a:ea typeface="Meiryo UI" pitchFamily="50" charset="-128"/>
              </a:rPr>
              <a:t>ウィンパス</a:t>
            </a:r>
            <a:r>
              <a:rPr kumimoji="1" lang="ja-JP" altLang="en-US" dirty="0" smtClean="0">
                <a:latin typeface="Meiryo UI" pitchFamily="50" charset="-128"/>
                <a:ea typeface="Meiryo UI" pitchFamily="50" charset="-128"/>
              </a:rPr>
              <a:t>・・・</a:t>
            </a:r>
            <a:r>
              <a:rPr lang="ja-JP" altLang="en-US" dirty="0" smtClean="0">
                <a:latin typeface="Meiryo UI" pitchFamily="50" charset="-128"/>
                <a:ea typeface="Meiryo UI" pitchFamily="50" charset="-128"/>
              </a:rPr>
              <a:t>小</a:t>
            </a:r>
            <a:r>
              <a:rPr kumimoji="1" lang="ja-JP" altLang="en-US" dirty="0" smtClean="0">
                <a:latin typeface="Meiryo UI" pitchFamily="50" charset="-128"/>
                <a:ea typeface="Meiryo UI" pitchFamily="50" charset="-128"/>
              </a:rPr>
              <a:t>５，６年</a:t>
            </a:r>
            <a:endParaRPr kumimoji="1" lang="en-US" altLang="ja-JP" dirty="0" smtClean="0">
              <a:latin typeface="Meiryo UI" pitchFamily="50" charset="-128"/>
              <a:ea typeface="Meiryo UI" pitchFamily="50" charset="-128"/>
            </a:endParaRPr>
          </a:p>
          <a:p>
            <a:r>
              <a:rPr kumimoji="1" lang="en-US" altLang="ja-JP" dirty="0" smtClean="0">
                <a:latin typeface="Meiryo UI" pitchFamily="50" charset="-128"/>
                <a:ea typeface="Meiryo UI" pitchFamily="50" charset="-128"/>
              </a:rPr>
              <a:t>Assist</a:t>
            </a:r>
            <a:r>
              <a:rPr kumimoji="1" lang="ja-JP" altLang="en-US" dirty="0" smtClean="0">
                <a:latin typeface="Meiryo UI" pitchFamily="50" charset="-128"/>
                <a:ea typeface="Meiryo UI" pitchFamily="50" charset="-128"/>
              </a:rPr>
              <a:t>では</a:t>
            </a:r>
            <a:r>
              <a:rPr kumimoji="1" lang="en-US" altLang="ja-JP" dirty="0" smtClean="0">
                <a:latin typeface="Meiryo UI" pitchFamily="50" charset="-128"/>
                <a:ea typeface="Meiryo UI" pitchFamily="50" charset="-128"/>
              </a:rPr>
              <a:t>2020</a:t>
            </a:r>
            <a:r>
              <a:rPr kumimoji="1" lang="ja-JP" altLang="en-US" dirty="0" smtClean="0">
                <a:latin typeface="Meiryo UI" pitchFamily="50" charset="-128"/>
                <a:ea typeface="Meiryo UI" pitchFamily="50" charset="-128"/>
              </a:rPr>
              <a:t>年 </a:t>
            </a:r>
            <a:r>
              <a:rPr kumimoji="1" lang="en-US" altLang="ja-JP" dirty="0" smtClean="0">
                <a:latin typeface="Meiryo UI" pitchFamily="50" charset="-128"/>
                <a:ea typeface="Meiryo UI" pitchFamily="50" charset="-128"/>
              </a:rPr>
              <a:t>9</a:t>
            </a:r>
            <a:r>
              <a:rPr kumimoji="1" lang="ja-JP" altLang="en-US" dirty="0" smtClean="0">
                <a:latin typeface="Meiryo UI" pitchFamily="50" charset="-128"/>
                <a:ea typeface="Meiryo UI" pitchFamily="50" charset="-128"/>
              </a:rPr>
              <a:t>月を目途に複数回にわけてリリース</a:t>
            </a:r>
            <a:endParaRPr kumimoji="1" lang="en-US" altLang="ja-JP" dirty="0" smtClean="0">
              <a:latin typeface="Meiryo UI" pitchFamily="50" charset="-128"/>
              <a:ea typeface="Meiryo UI" pitchFamily="50" charset="-128"/>
            </a:endParaRPr>
          </a:p>
          <a:p>
            <a:endParaRPr lang="en-US" altLang="ja-JP" dirty="0" smtClean="0">
              <a:latin typeface="Meiryo UI" pitchFamily="50" charset="-128"/>
              <a:ea typeface="Meiryo UI" pitchFamily="50" charset="-128"/>
            </a:endParaRPr>
          </a:p>
          <a:p>
            <a:r>
              <a:rPr lang="ja-JP" altLang="en-US" dirty="0" smtClean="0">
                <a:latin typeface="Meiryo UI" pitchFamily="50" charset="-128"/>
                <a:ea typeface="Meiryo UI" pitchFamily="50" charset="-128"/>
              </a:rPr>
              <a:t>ポイント</a:t>
            </a:r>
            <a:endParaRPr lang="en-US" altLang="ja-JP" dirty="0" smtClean="0">
              <a:latin typeface="Meiryo UI" pitchFamily="50" charset="-128"/>
              <a:ea typeface="Meiryo UI" pitchFamily="50" charset="-128"/>
            </a:endParaRPr>
          </a:p>
          <a:p>
            <a:r>
              <a:rPr lang="ja-JP" altLang="en-US" dirty="0" smtClean="0">
                <a:latin typeface="Meiryo UI" pitchFamily="50" charset="-128"/>
                <a:ea typeface="Meiryo UI" pitchFamily="50" charset="-128"/>
              </a:rPr>
              <a:t>・標準向け</a:t>
            </a:r>
            <a:endParaRPr lang="en-US" altLang="ja-JP" dirty="0" smtClean="0">
              <a:latin typeface="Meiryo UI" pitchFamily="50" charset="-128"/>
              <a:ea typeface="Meiryo UI" pitchFamily="50" charset="-128"/>
            </a:endParaRPr>
          </a:p>
          <a:p>
            <a:r>
              <a:rPr lang="ja-JP" altLang="en-US" dirty="0" smtClean="0">
                <a:latin typeface="Meiryo UI" pitchFamily="50" charset="-128"/>
                <a:ea typeface="Meiryo UI" pitchFamily="50" charset="-128"/>
              </a:rPr>
              <a:t>・全面リニューアル。内容はかなり充実しています。</a:t>
            </a:r>
            <a:endParaRPr lang="en-US" altLang="ja-JP" dirty="0" smtClean="0">
              <a:latin typeface="Meiryo UI" pitchFamily="50" charset="-128"/>
              <a:ea typeface="Meiryo UI" pitchFamily="50" charset="-128"/>
            </a:endParaRPr>
          </a:p>
          <a:p>
            <a:r>
              <a:rPr lang="ja-JP" altLang="en-US" dirty="0" smtClean="0">
                <a:latin typeface="Meiryo UI" pitchFamily="50" charset="-128"/>
                <a:ea typeface="Meiryo UI" pitchFamily="50" charset="-128"/>
              </a:rPr>
              <a:t>・全ページフルカラー印刷</a:t>
            </a:r>
            <a:endParaRPr lang="en-US" altLang="ja-JP" dirty="0" smtClean="0">
              <a:latin typeface="Meiryo UI" pitchFamily="50" charset="-128"/>
              <a:ea typeface="Meiryo UI" pitchFamily="50" charset="-128"/>
            </a:endParaRPr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357686" y="630782"/>
            <a:ext cx="4071966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kumimoji="1" lang="ja-JP" altLang="en-US" dirty="0" smtClean="0">
                <a:latin typeface="Meiryo UI" pitchFamily="50" charset="-128"/>
                <a:ea typeface="Meiryo UI" pitchFamily="50" charset="-128"/>
              </a:rPr>
              <a:t>■</a:t>
            </a:r>
            <a:r>
              <a:rPr lang="ja-JP" altLang="en-US" dirty="0" smtClean="0">
                <a:latin typeface="Meiryo UI" pitchFamily="50" charset="-128"/>
                <a:ea typeface="Meiryo UI" pitchFamily="50" charset="-128"/>
              </a:rPr>
              <a:t>国語</a:t>
            </a:r>
            <a:r>
              <a:rPr lang="en-US" altLang="ja-JP" dirty="0" smtClean="0">
                <a:latin typeface="Meiryo UI" pitchFamily="50" charset="-128"/>
                <a:ea typeface="Meiryo UI" pitchFamily="50" charset="-128"/>
              </a:rPr>
              <a:t>(</a:t>
            </a:r>
            <a:r>
              <a:rPr lang="ja-JP" altLang="en-US" dirty="0" smtClean="0">
                <a:latin typeface="Meiryo UI" pitchFamily="50" charset="-128"/>
                <a:ea typeface="Meiryo UI" pitchFamily="50" charset="-128"/>
              </a:rPr>
              <a:t>文理は改訂　アシストは対応せず</a:t>
            </a:r>
            <a:r>
              <a:rPr lang="en-US" altLang="ja-JP" dirty="0" smtClean="0">
                <a:latin typeface="Meiryo UI" pitchFamily="50" charset="-128"/>
                <a:ea typeface="Meiryo UI" pitchFamily="50" charset="-128"/>
              </a:rPr>
              <a:t>)</a:t>
            </a:r>
            <a:endParaRPr kumimoji="1" lang="en-US" altLang="ja-JP" dirty="0" smtClean="0">
              <a:latin typeface="Meiryo UI" pitchFamily="50" charset="-128"/>
              <a:ea typeface="Meiryo UI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286248" y="1357304"/>
            <a:ext cx="4143404" cy="92333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ja-JP" altLang="en-US" dirty="0" smtClean="0">
                <a:latin typeface="Meiryo UI" pitchFamily="50" charset="-128"/>
                <a:ea typeface="Meiryo UI" pitchFamily="50" charset="-128"/>
              </a:rPr>
              <a:t>ウィンパス</a:t>
            </a:r>
            <a:r>
              <a:rPr kumimoji="1" lang="ja-JP" altLang="en-US" dirty="0" smtClean="0">
                <a:latin typeface="Meiryo UI" pitchFamily="50" charset="-128"/>
                <a:ea typeface="Meiryo UI" pitchFamily="50" charset="-128"/>
              </a:rPr>
              <a:t>・・・</a:t>
            </a:r>
            <a:r>
              <a:rPr lang="ja-JP" altLang="en-US" dirty="0" smtClean="0">
                <a:latin typeface="Meiryo UI" pitchFamily="50" charset="-128"/>
                <a:ea typeface="Meiryo UI" pitchFamily="50" charset="-128"/>
              </a:rPr>
              <a:t>小４，</a:t>
            </a:r>
            <a:r>
              <a:rPr kumimoji="1" lang="ja-JP" altLang="en-US" dirty="0" smtClean="0">
                <a:latin typeface="Meiryo UI" pitchFamily="50" charset="-128"/>
                <a:ea typeface="Meiryo UI" pitchFamily="50" charset="-128"/>
              </a:rPr>
              <a:t>５，６年</a:t>
            </a:r>
            <a:endParaRPr kumimoji="1" lang="en-US" altLang="ja-JP" dirty="0" smtClean="0">
              <a:latin typeface="Meiryo UI" pitchFamily="50" charset="-128"/>
              <a:ea typeface="Meiryo UI" pitchFamily="50" charset="-128"/>
            </a:endParaRPr>
          </a:p>
          <a:p>
            <a:r>
              <a:rPr kumimoji="1" lang="en-US" altLang="ja-JP" dirty="0" smtClean="0">
                <a:latin typeface="Meiryo UI" pitchFamily="50" charset="-128"/>
                <a:ea typeface="Meiryo UI" pitchFamily="50" charset="-128"/>
              </a:rPr>
              <a:t>Assist</a:t>
            </a:r>
            <a:r>
              <a:rPr kumimoji="1" lang="ja-JP" altLang="en-US" dirty="0" smtClean="0">
                <a:latin typeface="Meiryo UI" pitchFamily="50" charset="-128"/>
                <a:ea typeface="Meiryo UI" pitchFamily="50" charset="-128"/>
              </a:rPr>
              <a:t>では今年度は今回の改訂に対応しません。</a:t>
            </a:r>
            <a:endParaRPr kumimoji="1" lang="en-US" altLang="ja-JP" dirty="0" smtClean="0">
              <a:latin typeface="Meiryo UI" pitchFamily="50" charset="-128"/>
              <a:ea typeface="Meiryo UI" pitchFamily="50" charset="-12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3569</TotalTime>
  <Words>324</Words>
  <Application>Microsoft Office PowerPoint</Application>
  <PresentationFormat>画面に合わせる (16:9)</PresentationFormat>
  <Paragraphs>63</Paragraphs>
  <Slides>7</Slides>
  <Notes>2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8" baseType="lpstr">
      <vt:lpstr>Office ​​テーマ</vt:lpstr>
      <vt:lpstr>第3８回　Assist勉強会</vt:lpstr>
      <vt:lpstr>スライド 2</vt:lpstr>
      <vt:lpstr>スライド 3</vt:lpstr>
      <vt:lpstr>スライド 4</vt:lpstr>
      <vt:lpstr>スライド 5</vt:lpstr>
      <vt:lpstr>スライド 6</vt:lpstr>
      <vt:lpstr>スライド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がくげい デジタル教材パック 提案書</dc:title>
  <dc:creator>香川千尋</dc:creator>
  <cp:lastModifiedBy>S A</cp:lastModifiedBy>
  <cp:revision>430</cp:revision>
  <cp:lastPrinted>2017-02-09T00:22:58Z</cp:lastPrinted>
  <dcterms:created xsi:type="dcterms:W3CDTF">2015-09-18T21:59:09Z</dcterms:created>
  <dcterms:modified xsi:type="dcterms:W3CDTF">2019-12-04T02:28:32Z</dcterms:modified>
</cp:coreProperties>
</file>